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61" r:id="rId2"/>
    <p:sldMasterId id="2147483876" r:id="rId3"/>
  </p:sldMasterIdLst>
  <p:notesMasterIdLst>
    <p:notesMasterId r:id="rId25"/>
  </p:notesMasterIdLst>
  <p:sldIdLst>
    <p:sldId id="396" r:id="rId4"/>
    <p:sldId id="397" r:id="rId5"/>
    <p:sldId id="413" r:id="rId6"/>
    <p:sldId id="294" r:id="rId7"/>
    <p:sldId id="405" r:id="rId8"/>
    <p:sldId id="399" r:id="rId9"/>
    <p:sldId id="400" r:id="rId10"/>
    <p:sldId id="402" r:id="rId11"/>
    <p:sldId id="403" r:id="rId12"/>
    <p:sldId id="404" r:id="rId13"/>
    <p:sldId id="407" r:id="rId14"/>
    <p:sldId id="291" r:id="rId15"/>
    <p:sldId id="292" r:id="rId16"/>
    <p:sldId id="293" r:id="rId17"/>
    <p:sldId id="297" r:id="rId18"/>
    <p:sldId id="408" r:id="rId19"/>
    <p:sldId id="286" r:id="rId20"/>
    <p:sldId id="412" r:id="rId21"/>
    <p:sldId id="414" r:id="rId22"/>
    <p:sldId id="411" r:id="rId23"/>
    <p:sldId id="420" r:id="rId24"/>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FFCC"/>
    <a:srgbClr val="FFCCCC"/>
    <a:srgbClr val="000066"/>
    <a:srgbClr val="FFCCFF"/>
    <a:srgbClr val="99FF99"/>
    <a:srgbClr val="FFFF99"/>
    <a:srgbClr val="FF3300"/>
    <a:srgbClr val="FFA995"/>
    <a:srgbClr val="E1E1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4446" autoAdjust="0"/>
    <p:restoredTop sz="92742" autoAdjust="0"/>
  </p:normalViewPr>
  <p:slideViewPr>
    <p:cSldViewPr snapToGrid="0">
      <p:cViewPr varScale="1">
        <p:scale>
          <a:sx n="59" d="100"/>
          <a:sy n="59" d="100"/>
        </p:scale>
        <p:origin x="1092" y="5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a:lvl1pPr>
          </a:lstStyle>
          <a:p>
            <a:pPr>
              <a:defRPr/>
            </a:pPr>
            <a:endParaRPr lang="en-US"/>
          </a:p>
        </p:txBody>
      </p:sp>
      <p:sp>
        <p:nvSpPr>
          <p:cNvPr id="96259"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vl1pPr>
          </a:lstStyle>
          <a:p>
            <a:pPr>
              <a:defRPr/>
            </a:pPr>
            <a:endParaRPr lang="en-US"/>
          </a:p>
        </p:txBody>
      </p:sp>
      <p:sp>
        <p:nvSpPr>
          <p:cNvPr id="614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96261"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6262"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a:lvl1pPr>
          </a:lstStyle>
          <a:p>
            <a:pPr>
              <a:defRPr/>
            </a:pPr>
            <a:endParaRPr lang="en-US"/>
          </a:p>
        </p:txBody>
      </p:sp>
      <p:sp>
        <p:nvSpPr>
          <p:cNvPr id="96263"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vl1pPr>
          </a:lstStyle>
          <a:p>
            <a:pPr>
              <a:defRPr/>
            </a:pPr>
            <a:fld id="{628DC634-4E40-4954-B81B-8DD12A4159D9}" type="slidenum">
              <a:rPr lang="en-US"/>
              <a:pPr>
                <a:defRPr/>
              </a:pPr>
              <a:t>‹#›</a:t>
            </a:fld>
            <a:endParaRPr lang="en-US"/>
          </a:p>
        </p:txBody>
      </p:sp>
    </p:spTree>
    <p:extLst>
      <p:ext uri="{BB962C8B-B14F-4D97-AF65-F5344CB8AC3E}">
        <p14:creationId xmlns:p14="http://schemas.microsoft.com/office/powerpoint/2010/main" val="39488976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xfrm>
            <a:off x="728663" y="4284663"/>
            <a:ext cx="5214937" cy="4021137"/>
          </a:xfrm>
          <a:noFill/>
          <a:ln/>
        </p:spPr>
        <p:txBody>
          <a:bodyPr lIns="90488" tIns="44450" rIns="90488" bIns="44450"/>
          <a:lstStyle/>
          <a:p>
            <a:pPr marL="304800" indent="-304800"/>
            <a:endParaRPr lang="en-US"/>
          </a:p>
        </p:txBody>
      </p:sp>
      <p:sp>
        <p:nvSpPr>
          <p:cNvPr id="38915"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2259056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xfrm>
            <a:off x="914400" y="4191000"/>
            <a:ext cx="5029200" cy="4114800"/>
          </a:xfrm>
          <a:noFill/>
          <a:ln/>
        </p:spPr>
        <p:txBody>
          <a:bodyPr lIns="90488" tIns="44450" rIns="90488" bIns="44450"/>
          <a:lstStyle/>
          <a:p>
            <a:pPr marL="228600" indent="-228600"/>
            <a:endParaRPr lang="en-US"/>
          </a:p>
        </p:txBody>
      </p:sp>
      <p:sp>
        <p:nvSpPr>
          <p:cNvPr id="57347"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4025477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body" idx="1"/>
          </p:nvPr>
        </p:nvSpPr>
        <p:spPr>
          <a:xfrm>
            <a:off x="692150" y="4284663"/>
            <a:ext cx="5545138" cy="4021137"/>
          </a:xfrm>
          <a:noFill/>
          <a:ln/>
        </p:spPr>
        <p:txBody>
          <a:bodyPr lIns="90488" tIns="44450" rIns="90488" bIns="44450"/>
          <a:lstStyle/>
          <a:p>
            <a:r>
              <a:rPr lang="en-US" sz="1600" kern="1200" baseline="0" dirty="0">
                <a:solidFill>
                  <a:schemeClr val="tx1"/>
                </a:solidFill>
                <a:latin typeface="Times New Roman" pitchFamily="18" charset="0"/>
                <a:ea typeface="+mn-ea"/>
                <a:cs typeface="+mn-cs"/>
              </a:rPr>
              <a:t>Would you give your 16-year old your car keys and say, “Good luck! I hope you figure out how to be a good driver!”</a:t>
            </a:r>
            <a:endParaRPr lang="en-US" dirty="0"/>
          </a:p>
          <a:p>
            <a:pPr marL="0" marR="0" indent="0" algn="l" defTabSz="914400" rtl="0" eaLnBrk="0" fontAlgn="base" latinLnBrk="0" hangingPunct="0">
              <a:lnSpc>
                <a:spcPct val="90000"/>
              </a:lnSpc>
              <a:spcBef>
                <a:spcPct val="40000"/>
              </a:spcBef>
              <a:spcAft>
                <a:spcPct val="0"/>
              </a:spcAft>
              <a:buClrTx/>
              <a:buSzTx/>
              <a:buFontTx/>
              <a:buNone/>
              <a:tabLst/>
              <a:defRPr/>
            </a:pPr>
            <a:r>
              <a:rPr lang="en-US" i="1" dirty="0"/>
              <a:t>Horse branding video. Learn</a:t>
            </a:r>
            <a:r>
              <a:rPr lang="en-US" i="1" baseline="0" dirty="0"/>
              <a:t> to ride video</a:t>
            </a:r>
            <a:r>
              <a:rPr lang="en-US" dirty="0"/>
              <a:t>.</a:t>
            </a:r>
          </a:p>
          <a:p>
            <a:r>
              <a:rPr lang="en-US" dirty="0"/>
              <a:t>New volunteers will make mistakes, but proper training will minimize there frequency and severity. </a:t>
            </a:r>
          </a:p>
          <a:p>
            <a:r>
              <a:rPr lang="en-US" dirty="0"/>
              <a:t>A board can’t work as a team if they don’t </a:t>
            </a:r>
            <a:r>
              <a:rPr lang="en-US" i="1" dirty="0"/>
              <a:t>feel</a:t>
            </a:r>
            <a:r>
              <a:rPr lang="en-US" dirty="0"/>
              <a:t> like a team. At least have an annual orientation program when new officers are elected. </a:t>
            </a:r>
          </a:p>
          <a:p>
            <a:r>
              <a:rPr lang="en-US" i="1" dirty="0"/>
              <a:t>Cover the slide bullets.</a:t>
            </a:r>
          </a:p>
          <a:p>
            <a:r>
              <a:rPr lang="en-US" dirty="0"/>
              <a:t>Also, develop budgets.</a:t>
            </a:r>
          </a:p>
          <a:p>
            <a:r>
              <a:rPr lang="en-US" i="1" dirty="0"/>
              <a:t>More details with next slide.</a:t>
            </a:r>
          </a:p>
          <a:p>
            <a:endParaRPr lang="en-US" i="1" dirty="0"/>
          </a:p>
        </p:txBody>
      </p:sp>
      <p:sp>
        <p:nvSpPr>
          <p:cNvPr id="64515"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20653277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914400" y="4191000"/>
            <a:ext cx="5029200" cy="4114800"/>
          </a:xfrm>
          <a:noFill/>
          <a:ln/>
        </p:spPr>
        <p:txBody>
          <a:bodyPr lIns="90488" tIns="44450" rIns="90488" bIns="44450"/>
          <a:lstStyle/>
          <a:p>
            <a:pPr marL="228600" indent="-228600"/>
            <a:endParaRPr lang="en-US"/>
          </a:p>
        </p:txBody>
      </p:sp>
      <p:sp>
        <p:nvSpPr>
          <p:cNvPr id="65539"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1711811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xfrm>
            <a:off x="765175" y="4284663"/>
            <a:ext cx="5178425" cy="4021137"/>
          </a:xfrm>
          <a:noFill/>
          <a:ln/>
        </p:spPr>
        <p:txBody>
          <a:bodyPr lIns="90488" tIns="44450" rIns="90488" bIns="44450"/>
          <a:lstStyle/>
          <a:p>
            <a:pPr marL="228600" indent="-228600"/>
            <a:r>
              <a:rPr lang="en-US" dirty="0"/>
              <a:t>Distributed during orientation.</a:t>
            </a:r>
          </a:p>
        </p:txBody>
      </p:sp>
      <p:sp>
        <p:nvSpPr>
          <p:cNvPr id="67587"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2368391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xfrm>
            <a:off x="765175" y="4284663"/>
            <a:ext cx="5178425" cy="4021137"/>
          </a:xfrm>
          <a:noFill/>
          <a:ln/>
        </p:spPr>
        <p:txBody>
          <a:bodyPr lIns="90488" tIns="44450" rIns="90488" bIns="44450"/>
          <a:lstStyle/>
          <a:p>
            <a:pPr marL="228600" indent="-228600"/>
            <a:r>
              <a:rPr lang="en-US"/>
              <a:t>Distributed during orientation.</a:t>
            </a:r>
          </a:p>
        </p:txBody>
      </p:sp>
      <p:sp>
        <p:nvSpPr>
          <p:cNvPr id="67587"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21003223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idx="1"/>
          </p:nvPr>
        </p:nvSpPr>
        <p:spPr>
          <a:xfrm>
            <a:off x="765175" y="4319588"/>
            <a:ext cx="5435600" cy="3986212"/>
          </a:xfrm>
          <a:noFill/>
          <a:ln/>
        </p:spPr>
        <p:txBody>
          <a:bodyPr lIns="90488" tIns="44450" rIns="90488" bIns="44450"/>
          <a:lstStyle/>
          <a:p>
            <a:r>
              <a:rPr lang="en-US" dirty="0"/>
              <a:t>Retention occurs when all the pieces are in place. It’s a result of </a:t>
            </a:r>
            <a:r>
              <a:rPr lang="en-US" b="1" dirty="0"/>
              <a:t>having meaningful volunteer work, done by the right volunteer, in a welcoming environment</a:t>
            </a:r>
            <a:r>
              <a:rPr lang="en-US" dirty="0"/>
              <a:t>. </a:t>
            </a:r>
          </a:p>
          <a:p>
            <a:r>
              <a:rPr lang="en-US" i="1" dirty="0"/>
              <a:t>Cover the slide bullets.</a:t>
            </a:r>
          </a:p>
        </p:txBody>
      </p:sp>
      <p:sp>
        <p:nvSpPr>
          <p:cNvPr id="58371"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15196770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body" idx="1"/>
          </p:nvPr>
        </p:nvSpPr>
        <p:spPr>
          <a:xfrm>
            <a:off x="765175" y="4284663"/>
            <a:ext cx="5508625" cy="4021137"/>
          </a:xfrm>
          <a:noFill/>
          <a:ln/>
        </p:spPr>
        <p:txBody>
          <a:bodyPr lIns="90488" tIns="44450" rIns="90488" bIns="44450"/>
          <a:lstStyle/>
          <a:p>
            <a:r>
              <a:rPr lang="en-US" dirty="0"/>
              <a:t>If things are </a:t>
            </a:r>
            <a:r>
              <a:rPr lang="en-US" i="1" dirty="0"/>
              <a:t>not</a:t>
            </a:r>
            <a:r>
              <a:rPr lang="en-US" dirty="0"/>
              <a:t> going well, you may need to consider (and possibly have exit interviews to check on): </a:t>
            </a:r>
          </a:p>
          <a:p>
            <a:r>
              <a:rPr lang="en-US" i="1" dirty="0"/>
              <a:t>Cover the slide bullets.</a:t>
            </a:r>
          </a:p>
        </p:txBody>
      </p:sp>
      <p:sp>
        <p:nvSpPr>
          <p:cNvPr id="59395"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5987424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body" idx="1"/>
          </p:nvPr>
        </p:nvSpPr>
        <p:spPr>
          <a:xfrm>
            <a:off x="728663" y="4319588"/>
            <a:ext cx="5214937" cy="3986212"/>
          </a:xfrm>
          <a:noFill/>
          <a:ln/>
        </p:spPr>
        <p:txBody>
          <a:bodyPr lIns="90488" tIns="44450" rIns="90488" bIns="44450"/>
          <a:lstStyle/>
          <a:p>
            <a:pPr marL="228600" indent="-228600"/>
            <a:r>
              <a:rPr lang="en-US"/>
              <a:t>For the full details…</a:t>
            </a:r>
          </a:p>
        </p:txBody>
      </p:sp>
      <p:sp>
        <p:nvSpPr>
          <p:cNvPr id="69635"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18111795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xfrm>
            <a:off x="728663" y="4284663"/>
            <a:ext cx="5214937" cy="4021137"/>
          </a:xfrm>
          <a:noFill/>
          <a:ln/>
        </p:spPr>
        <p:txBody>
          <a:bodyPr lIns="90488" tIns="44450" rIns="90488" bIns="44450"/>
          <a:lstStyle/>
          <a:p>
            <a:pPr marL="304800" indent="-304800"/>
            <a:endParaRPr lang="en-US"/>
          </a:p>
        </p:txBody>
      </p:sp>
      <p:sp>
        <p:nvSpPr>
          <p:cNvPr id="38915"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2168866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Times New Roman" pitchFamily="18" charset="0"/>
                <a:ea typeface="+mn-ea"/>
                <a:cs typeface="+mn-cs"/>
              </a:rPr>
              <a:t>I have found that people usually volunteer </a:t>
            </a:r>
            <a:r>
              <a:rPr lang="en-US" sz="1200" i="1" kern="1200" dirty="0">
                <a:solidFill>
                  <a:schemeClr val="tx1"/>
                </a:solidFill>
                <a:effectLst/>
                <a:latin typeface="Times New Roman" pitchFamily="18" charset="0"/>
                <a:ea typeface="+mn-ea"/>
                <a:cs typeface="+mn-cs"/>
              </a:rPr>
              <a:t>many years</a:t>
            </a:r>
            <a:r>
              <a:rPr lang="en-US" sz="1200" kern="1200" dirty="0">
                <a:solidFill>
                  <a:schemeClr val="tx1"/>
                </a:solidFill>
                <a:effectLst/>
                <a:latin typeface="Times New Roman" pitchFamily="18" charset="0"/>
                <a:ea typeface="+mn-ea"/>
                <a:cs typeface="+mn-cs"/>
              </a:rPr>
              <a:t> after they first become members. (They first join because they want to benefit from all the materials so they will be more effective in their job.) But most importantly, you will find two common themes; people </a:t>
            </a:r>
            <a:r>
              <a:rPr lang="en-US" sz="1200" i="1" kern="1200" dirty="0">
                <a:solidFill>
                  <a:schemeClr val="tx1"/>
                </a:solidFill>
                <a:effectLst/>
                <a:latin typeface="Times New Roman" pitchFamily="18" charset="0"/>
                <a:ea typeface="+mn-ea"/>
                <a:cs typeface="+mn-cs"/>
              </a:rPr>
              <a:t>volunteer</a:t>
            </a:r>
            <a:r>
              <a:rPr lang="en-US" sz="1200" kern="1200" dirty="0">
                <a:solidFill>
                  <a:schemeClr val="tx1"/>
                </a:solidFill>
                <a:effectLst/>
                <a:latin typeface="Times New Roman" pitchFamily="18" charset="0"/>
                <a:ea typeface="+mn-ea"/>
                <a:cs typeface="+mn-cs"/>
              </a:rPr>
              <a:t> for </a:t>
            </a:r>
            <a:r>
              <a:rPr lang="en-US" sz="1200" i="1" kern="1200" dirty="0">
                <a:solidFill>
                  <a:schemeClr val="tx1"/>
                </a:solidFill>
                <a:effectLst/>
                <a:latin typeface="Times New Roman" pitchFamily="18" charset="0"/>
                <a:ea typeface="+mn-ea"/>
                <a:cs typeface="+mn-cs"/>
              </a:rPr>
              <a:t>different</a:t>
            </a:r>
            <a:r>
              <a:rPr lang="en-US" sz="1200" kern="1200" dirty="0">
                <a:solidFill>
                  <a:schemeClr val="tx1"/>
                </a:solidFill>
                <a:effectLst/>
                <a:latin typeface="Times New Roman" pitchFamily="18" charset="0"/>
                <a:ea typeface="+mn-ea"/>
                <a:cs typeface="+mn-cs"/>
              </a:rPr>
              <a:t> reasons, and 90+ percent of people volunteer simply </a:t>
            </a:r>
            <a:r>
              <a:rPr lang="en-US" sz="1200" i="1" kern="1200" dirty="0">
                <a:solidFill>
                  <a:schemeClr val="tx1"/>
                </a:solidFill>
                <a:effectLst/>
                <a:latin typeface="Times New Roman" pitchFamily="18" charset="0"/>
                <a:ea typeface="+mn-ea"/>
                <a:cs typeface="+mn-cs"/>
              </a:rPr>
              <a:t>because someone asked them to</a:t>
            </a:r>
            <a:r>
              <a:rPr lang="en-US" sz="1200" kern="1200" dirty="0">
                <a:solidFill>
                  <a:schemeClr val="tx1"/>
                </a:solidFill>
                <a:effectLst/>
                <a:latin typeface="Times New Roman" pitchFamily="18" charset="0"/>
                <a:ea typeface="+mn-ea"/>
                <a:cs typeface="+mn-cs"/>
              </a:rPr>
              <a:t>. Therefore, the key takeaway for people to remember is to recruit </a:t>
            </a:r>
            <a:r>
              <a:rPr lang="en-US" sz="1200" i="1" kern="1200" dirty="0">
                <a:solidFill>
                  <a:schemeClr val="tx1"/>
                </a:solidFill>
                <a:effectLst/>
                <a:latin typeface="Times New Roman" pitchFamily="18" charset="0"/>
                <a:ea typeface="+mn-ea"/>
                <a:cs typeface="+mn-cs"/>
              </a:rPr>
              <a:t>one position at a time</a:t>
            </a:r>
            <a:r>
              <a:rPr lang="en-US" sz="1200" kern="1200" dirty="0">
                <a:solidFill>
                  <a:schemeClr val="tx1"/>
                </a:solidFill>
                <a:effectLst/>
                <a:latin typeface="Times New Roman" pitchFamily="18" charset="0"/>
                <a:ea typeface="+mn-ea"/>
                <a:cs typeface="+mn-cs"/>
              </a:rPr>
              <a:t>, determine </a:t>
            </a:r>
            <a:r>
              <a:rPr lang="en-US" sz="1200" i="1" kern="1200" dirty="0">
                <a:solidFill>
                  <a:schemeClr val="tx1"/>
                </a:solidFill>
                <a:effectLst/>
                <a:latin typeface="Times New Roman" pitchFamily="18" charset="0"/>
                <a:ea typeface="+mn-ea"/>
                <a:cs typeface="+mn-cs"/>
              </a:rPr>
              <a:t>who the best candidates are</a:t>
            </a:r>
            <a:r>
              <a:rPr lang="en-US" sz="1200" kern="1200" dirty="0">
                <a:solidFill>
                  <a:schemeClr val="tx1"/>
                </a:solidFill>
                <a:effectLst/>
                <a:latin typeface="Times New Roman" pitchFamily="18" charset="0"/>
                <a:ea typeface="+mn-ea"/>
                <a:cs typeface="+mn-cs"/>
              </a:rPr>
              <a:t> for that particular role, talk to </a:t>
            </a:r>
            <a:r>
              <a:rPr lang="en-US" sz="1200" i="1" kern="1200" dirty="0">
                <a:solidFill>
                  <a:schemeClr val="tx1"/>
                </a:solidFill>
                <a:effectLst/>
                <a:latin typeface="Times New Roman" pitchFamily="18" charset="0"/>
                <a:ea typeface="+mn-ea"/>
                <a:cs typeface="+mn-cs"/>
              </a:rPr>
              <a:t>one person at a time</a:t>
            </a:r>
            <a:r>
              <a:rPr lang="en-US" sz="1200" kern="1200" dirty="0">
                <a:solidFill>
                  <a:schemeClr val="tx1"/>
                </a:solidFill>
                <a:effectLst/>
                <a:latin typeface="Times New Roman" pitchFamily="18" charset="0"/>
                <a:ea typeface="+mn-ea"/>
                <a:cs typeface="+mn-cs"/>
              </a:rPr>
              <a:t>, and seek out the personal and professional benefits that </a:t>
            </a:r>
            <a:r>
              <a:rPr lang="en-US" sz="1200" i="1" kern="1200" dirty="0">
                <a:solidFill>
                  <a:schemeClr val="tx1"/>
                </a:solidFill>
                <a:effectLst/>
                <a:latin typeface="Times New Roman" pitchFamily="18" charset="0"/>
                <a:ea typeface="+mn-ea"/>
                <a:cs typeface="+mn-cs"/>
              </a:rPr>
              <a:t>that particular person will benefit from by serving</a:t>
            </a:r>
            <a:r>
              <a:rPr lang="en-US" sz="1200" kern="1200" dirty="0">
                <a:solidFill>
                  <a:schemeClr val="tx1"/>
                </a:solidFill>
                <a:effectLst/>
                <a:latin typeface="Times New Roman" pitchFamily="18" charset="0"/>
                <a:ea typeface="+mn-ea"/>
                <a:cs typeface="+mn-cs"/>
              </a:rPr>
              <a:t> (because it is different for everyone). </a:t>
            </a:r>
            <a:r>
              <a:rPr lang="en-US" sz="1200" b="1" i="1" kern="1200" dirty="0">
                <a:solidFill>
                  <a:schemeClr val="tx1"/>
                </a:solidFill>
                <a:effectLst/>
                <a:latin typeface="Times New Roman" pitchFamily="18" charset="0"/>
                <a:ea typeface="+mn-ea"/>
                <a:cs typeface="+mn-cs"/>
              </a:rPr>
              <a:t>Never</a:t>
            </a:r>
            <a:r>
              <a:rPr lang="en-US" sz="1200" kern="1200" dirty="0">
                <a:solidFill>
                  <a:schemeClr val="tx1"/>
                </a:solidFill>
                <a:effectLst/>
                <a:latin typeface="Times New Roman" pitchFamily="18" charset="0"/>
                <a:ea typeface="+mn-ea"/>
                <a:cs typeface="+mn-cs"/>
              </a:rPr>
              <a:t> do a general email or newsletter broadcast saying “we need volunteers”. </a:t>
            </a:r>
          </a:p>
          <a:p>
            <a:r>
              <a:rPr lang="en-US" sz="1200" kern="1200" dirty="0">
                <a:solidFill>
                  <a:schemeClr val="tx1"/>
                </a:solidFill>
                <a:effectLst/>
                <a:latin typeface="Times New Roman" pitchFamily="18" charset="0"/>
                <a:ea typeface="+mn-ea"/>
                <a:cs typeface="+mn-cs"/>
              </a:rPr>
              <a:t> </a:t>
            </a:r>
          </a:p>
          <a:p>
            <a:r>
              <a:rPr lang="en-US" sz="1200" b="1" i="1" kern="1200" dirty="0">
                <a:solidFill>
                  <a:schemeClr val="tx1"/>
                </a:solidFill>
                <a:effectLst/>
                <a:latin typeface="Times New Roman" pitchFamily="18" charset="0"/>
                <a:ea typeface="+mn-ea"/>
                <a:cs typeface="+mn-cs"/>
              </a:rPr>
              <a:t>After</a:t>
            </a:r>
            <a:r>
              <a:rPr lang="en-US" sz="1200" kern="1200" dirty="0">
                <a:solidFill>
                  <a:schemeClr val="tx1"/>
                </a:solidFill>
                <a:effectLst/>
                <a:latin typeface="Times New Roman" pitchFamily="18" charset="0"/>
                <a:ea typeface="+mn-ea"/>
                <a:cs typeface="+mn-cs"/>
              </a:rPr>
              <a:t> you have done the above exercise, </a:t>
            </a:r>
            <a:r>
              <a:rPr lang="en-US" sz="1200" b="1" i="1" kern="1200" dirty="0">
                <a:solidFill>
                  <a:schemeClr val="tx1"/>
                </a:solidFill>
                <a:effectLst/>
                <a:latin typeface="Times New Roman" pitchFamily="18" charset="0"/>
                <a:ea typeface="+mn-ea"/>
                <a:cs typeface="+mn-cs"/>
              </a:rPr>
              <a:t>then</a:t>
            </a:r>
            <a:r>
              <a:rPr lang="en-US" sz="1200" kern="1200" dirty="0">
                <a:solidFill>
                  <a:schemeClr val="tx1"/>
                </a:solidFill>
                <a:effectLst/>
                <a:latin typeface="Times New Roman" pitchFamily="18" charset="0"/>
                <a:ea typeface="+mn-ea"/>
                <a:cs typeface="+mn-cs"/>
              </a:rPr>
              <a:t> you can go through the slides on recruiting. (Everyone will also benefit from reading the longer pdf file that is available on the ISA web</a:t>
            </a:r>
            <a:r>
              <a:rPr lang="en-US" sz="1200" kern="1200" baseline="0" dirty="0">
                <a:solidFill>
                  <a:schemeClr val="tx1"/>
                </a:solidFill>
                <a:effectLst/>
                <a:latin typeface="Times New Roman" pitchFamily="18" charset="0"/>
                <a:ea typeface="+mn-ea"/>
                <a:cs typeface="+mn-cs"/>
              </a:rPr>
              <a:t> site</a:t>
            </a:r>
            <a:r>
              <a:rPr lang="en-US" sz="1200" kern="1200" dirty="0">
                <a:solidFill>
                  <a:schemeClr val="tx1"/>
                </a:solidFill>
                <a:effectLst/>
                <a:latin typeface="Times New Roman" pitchFamily="18" charset="0"/>
                <a:ea typeface="+mn-ea"/>
                <a:cs typeface="+mn-cs"/>
              </a:rPr>
              <a:t>.) </a:t>
            </a:r>
            <a:endParaRPr lang="en-US" dirty="0"/>
          </a:p>
        </p:txBody>
      </p:sp>
      <p:sp>
        <p:nvSpPr>
          <p:cNvPr id="4" name="Slide Number Placeholder 3"/>
          <p:cNvSpPr>
            <a:spLocks noGrp="1"/>
          </p:cNvSpPr>
          <p:nvPr>
            <p:ph type="sldNum" sz="quarter" idx="10"/>
          </p:nvPr>
        </p:nvSpPr>
        <p:spPr/>
        <p:txBody>
          <a:bodyPr/>
          <a:lstStyle/>
          <a:p>
            <a:pPr>
              <a:defRPr/>
            </a:pPr>
            <a:fld id="{628DC634-4E40-4954-B81B-8DD12A4159D9}" type="slidenum">
              <a:rPr lang="en-US" smtClean="0"/>
              <a:pPr>
                <a:defRPr/>
              </a:pPr>
              <a:t>3</a:t>
            </a:fld>
            <a:endParaRPr lang="en-US"/>
          </a:p>
        </p:txBody>
      </p:sp>
    </p:spTree>
    <p:extLst>
      <p:ext uri="{BB962C8B-B14F-4D97-AF65-F5344CB8AC3E}">
        <p14:creationId xmlns:p14="http://schemas.microsoft.com/office/powerpoint/2010/main" val="1946671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150938" y="692150"/>
            <a:ext cx="4556125" cy="3416300"/>
          </a:xfrm>
          <a:ln/>
        </p:spPr>
      </p:sp>
      <p:sp>
        <p:nvSpPr>
          <p:cNvPr id="68611" name="Rectangle 3"/>
          <p:cNvSpPr>
            <a:spLocks noGrp="1" noChangeArrowheads="1"/>
          </p:cNvSpPr>
          <p:nvPr>
            <p:ph type="body" idx="1"/>
          </p:nvPr>
        </p:nvSpPr>
        <p:spPr>
          <a:xfrm>
            <a:off x="1016000" y="4248150"/>
            <a:ext cx="5184775" cy="4427538"/>
          </a:xfrm>
          <a:noFill/>
          <a:ln/>
        </p:spPr>
        <p:txBody>
          <a:bodyPr/>
          <a:lstStyle/>
          <a:p>
            <a:r>
              <a:rPr lang="en-US" dirty="0"/>
              <a:t>A weakness with many I’ve observed.</a:t>
            </a:r>
          </a:p>
          <a:p>
            <a:r>
              <a:rPr lang="en-US" dirty="0"/>
              <a:t>Unless you develop the leadership potential within others, you’re destined to work too hard yourself! In your absence things will come to a virtual halt. </a:t>
            </a:r>
          </a:p>
          <a:p>
            <a:r>
              <a:rPr lang="en-US" dirty="0"/>
              <a:t>Until you develop a competent replacement, you may be cast in your current position indefinitely. (Is this what any of you want?!) This is an engraved invitation for burnout. </a:t>
            </a:r>
          </a:p>
          <a:p>
            <a:r>
              <a:rPr lang="en-US" i="1" dirty="0"/>
              <a:t>Cover the slide bullets.</a:t>
            </a:r>
          </a:p>
        </p:txBody>
      </p:sp>
    </p:spTree>
    <p:extLst>
      <p:ext uri="{BB962C8B-B14F-4D97-AF65-F5344CB8AC3E}">
        <p14:creationId xmlns:p14="http://schemas.microsoft.com/office/powerpoint/2010/main" val="2159078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a:xfrm>
            <a:off x="728663" y="4356100"/>
            <a:ext cx="5545137" cy="4284663"/>
          </a:xfrm>
          <a:noFill/>
          <a:ln/>
        </p:spPr>
        <p:txBody>
          <a:bodyPr lIns="90488" tIns="44450" rIns="90488" bIns="44450"/>
          <a:lstStyle/>
          <a:p>
            <a:pPr marL="171450" indent="-171450">
              <a:buFontTx/>
              <a:buChar char="•"/>
            </a:pPr>
            <a:r>
              <a:rPr lang="en-US" dirty="0"/>
              <a:t>A common, but very poor, message for volunteer recruitment is, “We need help.” </a:t>
            </a:r>
            <a:r>
              <a:rPr lang="en-US" i="1" dirty="0"/>
              <a:t>Everyone</a:t>
            </a:r>
            <a:r>
              <a:rPr lang="en-US" dirty="0"/>
              <a:t> needs help!</a:t>
            </a:r>
          </a:p>
          <a:p>
            <a:pPr marL="171450" indent="-171450">
              <a:buFontTx/>
              <a:buChar char="•"/>
            </a:pPr>
            <a:r>
              <a:rPr lang="en-US" dirty="0"/>
              <a:t>How you present the invitation is very important. Strike a balance…</a:t>
            </a:r>
          </a:p>
          <a:p>
            <a:pPr marL="171450" indent="-171450"/>
            <a:r>
              <a:rPr lang="en-US" i="1" dirty="0"/>
              <a:t>Cover rest of slide bullets.</a:t>
            </a:r>
          </a:p>
          <a:p>
            <a:pPr marL="171450" indent="-171450"/>
            <a:r>
              <a:rPr lang="en-US" dirty="0"/>
              <a:t>At the recruitment stage, explain only the basics:</a:t>
            </a:r>
          </a:p>
          <a:p>
            <a:pPr marL="514350" lvl="1" indent="-228600">
              <a:buFontTx/>
              <a:buChar char="•"/>
            </a:pPr>
            <a:r>
              <a:rPr lang="en-US" sz="1600" dirty="0"/>
              <a:t>Introduce your organization as succinctly and clearly as possible. What do you do? Whom do you serve? What have been your successes? </a:t>
            </a:r>
          </a:p>
          <a:p>
            <a:pPr marL="514350" lvl="1" indent="-228600">
              <a:buFontTx/>
              <a:buChar char="•"/>
            </a:pPr>
            <a:r>
              <a:rPr lang="en-US" sz="1600" dirty="0"/>
              <a:t>Explain how volunteers contribute to the work of the organization. What have volunteers achieved in the past? What kinds of people volunteer?</a:t>
            </a:r>
          </a:p>
          <a:p>
            <a:pPr marL="514350" lvl="1" indent="-228600">
              <a:buFontTx/>
              <a:buChar char="•"/>
            </a:pPr>
            <a:r>
              <a:rPr lang="en-US" sz="1600" dirty="0"/>
              <a:t>Explain the work that needs to be done and why a volunteer is suited to do it. Go over the main elements of the job description.</a:t>
            </a:r>
            <a:r>
              <a:rPr lang="en-US" dirty="0"/>
              <a:t> </a:t>
            </a:r>
          </a:p>
          <a:p>
            <a:pPr marL="171450" indent="-171450"/>
            <a:endParaRPr lang="en-US" dirty="0"/>
          </a:p>
        </p:txBody>
      </p:sp>
      <p:sp>
        <p:nvSpPr>
          <p:cNvPr id="55299"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217592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1150938" y="692150"/>
            <a:ext cx="4556125" cy="3416300"/>
          </a:xfrm>
          <a:ln/>
        </p:spPr>
      </p:sp>
      <p:sp>
        <p:nvSpPr>
          <p:cNvPr id="49155" name="Rectangle 3"/>
          <p:cNvSpPr>
            <a:spLocks noGrp="1" noChangeArrowheads="1"/>
          </p:cNvSpPr>
          <p:nvPr>
            <p:ph type="body" idx="1"/>
          </p:nvPr>
        </p:nvSpPr>
        <p:spPr>
          <a:xfrm>
            <a:off x="1016000" y="4248150"/>
            <a:ext cx="4968875" cy="4427538"/>
          </a:xfrm>
          <a:noFill/>
          <a:ln/>
        </p:spPr>
        <p:txBody>
          <a:bodyPr/>
          <a:lstStyle/>
          <a:p>
            <a:r>
              <a:rPr lang="en-US" i="1"/>
              <a:t>Cover the slide bullets.</a:t>
            </a:r>
          </a:p>
          <a:p>
            <a:r>
              <a:rPr lang="en-US"/>
              <a:t>1) Might be non-members!</a:t>
            </a:r>
          </a:p>
          <a:p>
            <a:r>
              <a:rPr lang="en-US"/>
              <a:t>4) Interviewing, screening, training, putting them to work.</a:t>
            </a:r>
          </a:p>
          <a:p>
            <a:r>
              <a:rPr lang="en-US" i="1"/>
              <a:t>Never</a:t>
            </a:r>
            <a:r>
              <a:rPr lang="en-US"/>
              <a:t> conduct an industry or community-wide, cast-the-net, general, “we need volunteers” recruitment campaign. (As is so common.) Instead, do a series of min-campaigns focused on </a:t>
            </a:r>
            <a:r>
              <a:rPr lang="en-US" i="1"/>
              <a:t>each</a:t>
            </a:r>
            <a:r>
              <a:rPr lang="en-US"/>
              <a:t> volunteer assignment or on whatever special needs you have. The more you </a:t>
            </a:r>
            <a:r>
              <a:rPr lang="en-US" i="1"/>
              <a:t>focus</a:t>
            </a:r>
            <a:r>
              <a:rPr lang="en-US"/>
              <a:t>, the greater your chances of success. </a:t>
            </a:r>
          </a:p>
        </p:txBody>
      </p:sp>
    </p:spTree>
    <p:extLst>
      <p:ext uri="{BB962C8B-B14F-4D97-AF65-F5344CB8AC3E}">
        <p14:creationId xmlns:p14="http://schemas.microsoft.com/office/powerpoint/2010/main" val="3626359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xfrm>
            <a:off x="692150" y="4319588"/>
            <a:ext cx="5545138" cy="3986212"/>
          </a:xfrm>
          <a:noFill/>
          <a:ln/>
        </p:spPr>
        <p:txBody>
          <a:bodyPr lIns="90488" tIns="44450" rIns="90488" bIns="44450"/>
          <a:lstStyle/>
          <a:p>
            <a:r>
              <a:rPr lang="en-US" i="1" dirty="0"/>
              <a:t>Cover the slide bullets.</a:t>
            </a:r>
          </a:p>
          <a:p>
            <a:r>
              <a:rPr lang="en-US" dirty="0"/>
              <a:t>Avoid the word ‘volunteer’ (as it will interfere with getting your message across). Instead, use phrases like ‘get involved’, or ‘become a part of…’. </a:t>
            </a:r>
          </a:p>
          <a:p>
            <a:r>
              <a:rPr lang="en-US" dirty="0"/>
              <a:t>Have a title that grabs the reader’s attention. Do not imply that all candidates will be accepted. Instead, ask people to ‘apply’ or ‘call to talk about it’. </a:t>
            </a:r>
          </a:p>
          <a:p>
            <a:r>
              <a:rPr lang="en-US" dirty="0"/>
              <a:t>Be upbeat. No one jumps in to save a sinking ship. Stress what the volunteer will get as well as give. </a:t>
            </a:r>
          </a:p>
          <a:p>
            <a:r>
              <a:rPr lang="en-US" dirty="0"/>
              <a:t>One good example is, “Life is like a ten speed bike. Most of us have gears we never use. </a:t>
            </a:r>
            <a:r>
              <a:rPr lang="en-US" i="1" dirty="0"/>
              <a:t>Subtitle:</a:t>
            </a:r>
            <a:r>
              <a:rPr lang="en-US" dirty="0"/>
              <a:t> Find you missing gear – Volunteer.” (Even though that one violates the rule and uses the word ‘volunteer’!) </a:t>
            </a:r>
          </a:p>
          <a:p>
            <a:r>
              <a:rPr lang="en-US" i="1" dirty="0"/>
              <a:t>Toyota bait video.</a:t>
            </a:r>
          </a:p>
        </p:txBody>
      </p:sp>
      <p:sp>
        <p:nvSpPr>
          <p:cNvPr id="50179"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3217167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728663" y="4284663"/>
            <a:ext cx="5580062" cy="4021137"/>
          </a:xfrm>
          <a:noFill/>
          <a:ln/>
        </p:spPr>
        <p:txBody>
          <a:bodyPr lIns="90488" tIns="44450" rIns="90488" bIns="44450"/>
          <a:lstStyle/>
          <a:p>
            <a:pPr marL="171450" indent="-171450">
              <a:buFontTx/>
              <a:buChar char="•"/>
            </a:pPr>
            <a:r>
              <a:rPr lang="en-US"/>
              <a:t>Publicity is </a:t>
            </a:r>
            <a:r>
              <a:rPr lang="en-US" i="1"/>
              <a:t>not</a:t>
            </a:r>
            <a:r>
              <a:rPr lang="en-US"/>
              <a:t> recruitment. Publicizing your needs in a newsletter may inform people of your needs, but people may not realize that they themselves are candidates. (Strange, but true.) </a:t>
            </a:r>
          </a:p>
          <a:p>
            <a:pPr marL="171450" indent="-171450">
              <a:buFontTx/>
              <a:buChar char="•"/>
            </a:pPr>
            <a:r>
              <a:rPr lang="en-US"/>
              <a:t>When people don’t want to join your effort, they may be telling you something about your organization. Fix the real problem and recruitment may take care of itself!</a:t>
            </a:r>
          </a:p>
          <a:p>
            <a:pPr marL="171450" indent="-171450"/>
            <a:r>
              <a:rPr lang="en-US"/>
              <a:t>In order to recruit new volunteers, you have to </a:t>
            </a:r>
            <a:r>
              <a:rPr lang="en-US" i="1"/>
              <a:t>ask.</a:t>
            </a:r>
            <a:r>
              <a:rPr lang="en-US"/>
              <a:t> </a:t>
            </a:r>
          </a:p>
        </p:txBody>
      </p:sp>
      <p:sp>
        <p:nvSpPr>
          <p:cNvPr id="52227" name="Rectangle 3"/>
          <p:cNvSpPr>
            <a:spLocks noGrp="1" noRot="1" noChangeAspect="1" noChangeArrowheads="1" noTextEdit="1"/>
          </p:cNvSpPr>
          <p:nvPr>
            <p:ph type="sldImg"/>
          </p:nvPr>
        </p:nvSpPr>
        <p:spPr>
          <a:xfrm>
            <a:off x="839788" y="306388"/>
            <a:ext cx="5178425" cy="3883025"/>
          </a:xfrm>
          <a:ln cap="flat"/>
        </p:spPr>
      </p:sp>
    </p:spTree>
    <p:extLst>
      <p:ext uri="{BB962C8B-B14F-4D97-AF65-F5344CB8AC3E}">
        <p14:creationId xmlns:p14="http://schemas.microsoft.com/office/powerpoint/2010/main" val="4033290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50938" y="692150"/>
            <a:ext cx="4556125" cy="3416300"/>
          </a:xfrm>
          <a:ln/>
        </p:spPr>
      </p:sp>
      <p:sp>
        <p:nvSpPr>
          <p:cNvPr id="53251" name="Rectangle 3"/>
          <p:cNvSpPr>
            <a:spLocks noGrp="1" noChangeArrowheads="1"/>
          </p:cNvSpPr>
          <p:nvPr>
            <p:ph type="body" idx="1"/>
          </p:nvPr>
        </p:nvSpPr>
        <p:spPr>
          <a:xfrm>
            <a:off x="1016000" y="4248150"/>
            <a:ext cx="5184775" cy="4427538"/>
          </a:xfrm>
          <a:noFill/>
          <a:ln/>
        </p:spPr>
        <p:txBody>
          <a:bodyPr/>
          <a:lstStyle/>
          <a:p>
            <a:r>
              <a:rPr lang="en-US" dirty="0"/>
              <a:t>The reasons why people </a:t>
            </a:r>
            <a:r>
              <a:rPr lang="en-US" i="1" dirty="0"/>
              <a:t>remain</a:t>
            </a:r>
            <a:r>
              <a:rPr lang="en-US" dirty="0"/>
              <a:t> on the job are often quite different from what grabbed them in the first place. Some reasons why people remain committed include: </a:t>
            </a:r>
          </a:p>
          <a:p>
            <a:r>
              <a:rPr lang="en-US" i="1" dirty="0"/>
              <a:t>Cover slide bullets.</a:t>
            </a:r>
          </a:p>
          <a:p>
            <a:r>
              <a:rPr lang="en-US" dirty="0"/>
              <a:t>Do any of these resonate with </a:t>
            </a:r>
            <a:r>
              <a:rPr lang="en-US" i="1" dirty="0"/>
              <a:t>you</a:t>
            </a:r>
            <a:r>
              <a:rPr lang="en-US" dirty="0"/>
              <a:t>? What keeps </a:t>
            </a:r>
            <a:r>
              <a:rPr lang="en-US" i="1" dirty="0"/>
              <a:t>you</a:t>
            </a:r>
            <a:r>
              <a:rPr lang="en-US" dirty="0"/>
              <a:t> involved?</a:t>
            </a:r>
          </a:p>
        </p:txBody>
      </p:sp>
    </p:spTree>
    <p:extLst>
      <p:ext uri="{BB962C8B-B14F-4D97-AF65-F5344CB8AC3E}">
        <p14:creationId xmlns:p14="http://schemas.microsoft.com/office/powerpoint/2010/main" val="3934391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50938" y="692150"/>
            <a:ext cx="4556125" cy="3416300"/>
          </a:xfrm>
          <a:ln/>
        </p:spPr>
      </p:sp>
      <p:sp>
        <p:nvSpPr>
          <p:cNvPr id="54275" name="Rectangle 3"/>
          <p:cNvSpPr>
            <a:spLocks noGrp="1" noChangeArrowheads="1"/>
          </p:cNvSpPr>
          <p:nvPr>
            <p:ph type="body" idx="1"/>
          </p:nvPr>
        </p:nvSpPr>
        <p:spPr>
          <a:noFill/>
          <a:ln/>
        </p:spPr>
        <p:txBody>
          <a:bodyPr/>
          <a:lstStyle/>
          <a:p>
            <a:r>
              <a:rPr lang="en-US" dirty="0"/>
              <a:t>Do any of </a:t>
            </a:r>
            <a:r>
              <a:rPr lang="en-US" i="1" dirty="0"/>
              <a:t>these</a:t>
            </a:r>
            <a:r>
              <a:rPr lang="en-US" dirty="0"/>
              <a:t> resonate with you? What has made </a:t>
            </a:r>
            <a:r>
              <a:rPr lang="en-US" i="1" dirty="0"/>
              <a:t>you</a:t>
            </a:r>
            <a:r>
              <a:rPr lang="en-US" dirty="0"/>
              <a:t> drop out of other organizations in the past?</a:t>
            </a:r>
          </a:p>
        </p:txBody>
      </p:sp>
    </p:spTree>
    <p:extLst>
      <p:ext uri="{BB962C8B-B14F-4D97-AF65-F5344CB8AC3E}">
        <p14:creationId xmlns:p14="http://schemas.microsoft.com/office/powerpoint/2010/main" val="18164609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pic>
        <p:nvPicPr>
          <p:cNvPr id="4" name="Picture 2" descr="PowerPoint White Titl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13" y="0"/>
            <a:ext cx="9218613" cy="6932613"/>
          </a:xfrm>
          <a:prstGeom prst="rect">
            <a:avLst/>
          </a:prstGeom>
          <a:noFill/>
          <a:ln w="9525">
            <a:noFill/>
            <a:miter lim="800000"/>
            <a:headEnd/>
            <a:tailEnd/>
          </a:ln>
        </p:spPr>
      </p:pic>
      <p:sp>
        <p:nvSpPr>
          <p:cNvPr id="5" name="Text Box 7"/>
          <p:cNvSpPr txBox="1">
            <a:spLocks noChangeArrowheads="1"/>
          </p:cNvSpPr>
          <p:nvPr/>
        </p:nvSpPr>
        <p:spPr bwMode="white">
          <a:xfrm>
            <a:off x="342900" y="5410200"/>
            <a:ext cx="1638300" cy="1068388"/>
          </a:xfrm>
          <a:prstGeom prst="rect">
            <a:avLst/>
          </a:prstGeom>
          <a:noFill/>
          <a:ln w="9525">
            <a:noFill/>
            <a:miter lim="800000"/>
            <a:headEnd/>
            <a:tailEnd/>
          </a:ln>
          <a:effectLst/>
        </p:spPr>
        <p:txBody>
          <a:bodyPr>
            <a:spAutoFit/>
          </a:bodyPr>
          <a:lstStyle/>
          <a:p>
            <a:pPr eaLnBrk="0" hangingPunct="0">
              <a:lnSpc>
                <a:spcPct val="160000"/>
              </a:lnSpc>
              <a:defRPr/>
            </a:pPr>
            <a:r>
              <a:rPr lang="en-US" sz="800">
                <a:solidFill>
                  <a:schemeClr val="bg1"/>
                </a:solidFill>
                <a:latin typeface="Arial" charset="0"/>
                <a:ea typeface="ＭＳ Ｐゴシック" pitchFamily="34" charset="-128"/>
              </a:rPr>
              <a:t>Standards</a:t>
            </a:r>
          </a:p>
          <a:p>
            <a:pPr eaLnBrk="0" hangingPunct="0">
              <a:lnSpc>
                <a:spcPct val="160000"/>
              </a:lnSpc>
              <a:defRPr/>
            </a:pPr>
            <a:r>
              <a:rPr lang="en-US" sz="800">
                <a:solidFill>
                  <a:schemeClr val="bg1"/>
                </a:solidFill>
                <a:latin typeface="Arial" charset="0"/>
                <a:ea typeface="ＭＳ Ｐゴシック" pitchFamily="34" charset="-128"/>
              </a:rPr>
              <a:t>Certification</a:t>
            </a:r>
          </a:p>
          <a:p>
            <a:pPr eaLnBrk="0" hangingPunct="0">
              <a:lnSpc>
                <a:spcPct val="160000"/>
              </a:lnSpc>
              <a:defRPr/>
            </a:pPr>
            <a:r>
              <a:rPr lang="en-US" sz="800">
                <a:solidFill>
                  <a:schemeClr val="bg1"/>
                </a:solidFill>
                <a:latin typeface="Arial" charset="0"/>
                <a:ea typeface="ＭＳ Ｐゴシック" pitchFamily="34" charset="-128"/>
              </a:rPr>
              <a:t>Education &amp; Training</a:t>
            </a:r>
          </a:p>
          <a:p>
            <a:pPr eaLnBrk="0" hangingPunct="0">
              <a:lnSpc>
                <a:spcPct val="160000"/>
              </a:lnSpc>
              <a:defRPr/>
            </a:pPr>
            <a:r>
              <a:rPr lang="en-US" sz="800">
                <a:solidFill>
                  <a:schemeClr val="bg1"/>
                </a:solidFill>
                <a:latin typeface="Arial" charset="0"/>
                <a:ea typeface="ＭＳ Ｐゴシック" pitchFamily="34" charset="-128"/>
              </a:rPr>
              <a:t>Publishing</a:t>
            </a:r>
          </a:p>
          <a:p>
            <a:pPr eaLnBrk="0" hangingPunct="0">
              <a:lnSpc>
                <a:spcPct val="160000"/>
              </a:lnSpc>
              <a:defRPr/>
            </a:pPr>
            <a:r>
              <a:rPr lang="en-US" sz="800">
                <a:solidFill>
                  <a:schemeClr val="bg1"/>
                </a:solidFill>
                <a:latin typeface="Arial" charset="0"/>
                <a:ea typeface="ＭＳ Ｐゴシック" pitchFamily="34" charset="-128"/>
              </a:rPr>
              <a:t>Conferences &amp; Exhibits</a:t>
            </a:r>
            <a:endParaRPr lang="en-US">
              <a:latin typeface="Times"/>
              <a:ea typeface="ＭＳ Ｐゴシック" pitchFamily="34" charset="-128"/>
            </a:endParaRPr>
          </a:p>
        </p:txBody>
      </p:sp>
      <p:sp>
        <p:nvSpPr>
          <p:cNvPr id="163843" name="Rectangle 3"/>
          <p:cNvSpPr>
            <a:spLocks noGrp="1" noChangeArrowheads="1"/>
          </p:cNvSpPr>
          <p:nvPr>
            <p:ph type="ctrTitle"/>
          </p:nvPr>
        </p:nvSpPr>
        <p:spPr bwMode="white">
          <a:xfrm>
            <a:off x="3552825" y="3114675"/>
            <a:ext cx="5286375" cy="1371600"/>
          </a:xfrm>
        </p:spPr>
        <p:txBody>
          <a:bodyPr anchor="t"/>
          <a:lstStyle>
            <a:lvl1pPr>
              <a:defRPr sz="3600">
                <a:solidFill>
                  <a:srgbClr val="FFFFFF"/>
                </a:solidFill>
              </a:defRPr>
            </a:lvl1pPr>
          </a:lstStyle>
          <a:p>
            <a:r>
              <a:rPr lang="en-US"/>
              <a:t>Click to edit Master title style</a:t>
            </a:r>
          </a:p>
        </p:txBody>
      </p:sp>
      <p:sp>
        <p:nvSpPr>
          <p:cNvPr id="163844" name="Rectangle 4"/>
          <p:cNvSpPr>
            <a:spLocks noGrp="1" noChangeArrowheads="1"/>
          </p:cNvSpPr>
          <p:nvPr>
            <p:ph type="subTitle" idx="1"/>
          </p:nvPr>
        </p:nvSpPr>
        <p:spPr bwMode="white">
          <a:xfrm>
            <a:off x="3552825" y="4495800"/>
            <a:ext cx="5286375" cy="1295400"/>
          </a:xfrm>
        </p:spPr>
        <p:txBody>
          <a:bodyPr/>
          <a:lstStyle>
            <a:lvl1pPr marL="0" indent="0">
              <a:buFontTx/>
              <a:buNone/>
              <a:defRPr>
                <a:solidFill>
                  <a:schemeClr val="bg1"/>
                </a:solidFill>
              </a:defRPr>
            </a:lvl1pPr>
          </a:lstStyle>
          <a:p>
            <a:r>
              <a:rPr lang="en-US"/>
              <a:t>Click to edit Master subtitle style</a:t>
            </a:r>
          </a:p>
        </p:txBody>
      </p:sp>
      <p:sp>
        <p:nvSpPr>
          <p:cNvPr id="6" name="Date Placeholder 5"/>
          <p:cNvSpPr>
            <a:spLocks noGrp="1" noChangeArrowheads="1"/>
          </p:cNvSpPr>
          <p:nvPr>
            <p:ph type="dt" sz="half" idx="10"/>
          </p:nvPr>
        </p:nvSpPr>
        <p:spPr bwMode="white">
          <a:xfrm>
            <a:off x="3552825" y="626745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0" hangingPunct="0">
              <a:defRPr sz="1000">
                <a:solidFill>
                  <a:schemeClr val="bg1"/>
                </a:solidFill>
                <a:latin typeface="+mn-lt"/>
              </a:defRPr>
            </a:lvl1pPr>
          </a:lstStyle>
          <a:p>
            <a:pPr>
              <a:defRPr/>
            </a:pPr>
            <a:r>
              <a:rPr lang="en-US"/>
              <a:t>October 2, 2007</a:t>
            </a:r>
            <a:endParaRPr lang="en-US" sz="1400">
              <a:latin typeface="Times"/>
            </a:endParaRPr>
          </a:p>
        </p:txBody>
      </p:sp>
      <p:sp>
        <p:nvSpPr>
          <p:cNvPr id="7" name="Rectangle 6"/>
          <p:cNvSpPr>
            <a:spLocks noGrp="1" noChangeArrowheads="1"/>
          </p:cNvSpPr>
          <p:nvPr>
            <p:ph type="sldNum" sz="quarter" idx="11"/>
          </p:nvPr>
        </p:nvSpPr>
        <p:spPr>
          <a:xfrm>
            <a:off x="6553200" y="6267450"/>
            <a:ext cx="1905000" cy="457200"/>
          </a:xfrm>
        </p:spPr>
        <p:txBody>
          <a:bodyPr/>
          <a:lstStyle>
            <a:lvl1pPr>
              <a:defRPr sz="1000">
                <a:solidFill>
                  <a:schemeClr val="bg1"/>
                </a:solidFill>
              </a:defRPr>
            </a:lvl1pPr>
          </a:lstStyle>
          <a:p>
            <a:pPr>
              <a:defRPr/>
            </a:pPr>
            <a:fld id="{2EDA2E01-D158-47B2-B917-6D1F54E44787}" type="slidenum">
              <a:rPr lang="en-US"/>
              <a:pPr>
                <a:defRPr/>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5"/>
          <p:cNvSpPr>
            <a:spLocks noGrp="1" noChangeArrowheads="1"/>
          </p:cNvSpPr>
          <p:nvPr>
            <p:ph type="sldNum" sz="quarter" idx="10"/>
          </p:nvPr>
        </p:nvSpPr>
        <p:spPr>
          <a:ln/>
        </p:spPr>
        <p:txBody>
          <a:bodyPr/>
          <a:lstStyle>
            <a:lvl1pPr>
              <a:defRPr/>
            </a:lvl1pPr>
          </a:lstStyle>
          <a:p>
            <a:pPr>
              <a:defRPr/>
            </a:pPr>
            <a:fld id="{898DB447-A096-472B-A117-C7C90F92345E}" type="slidenum">
              <a:rPr lang="en-US"/>
              <a:pPr>
                <a:defRPr/>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423025" y="174625"/>
            <a:ext cx="2063750" cy="569277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228600" y="174625"/>
            <a:ext cx="6042025" cy="569277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5"/>
          <p:cNvSpPr>
            <a:spLocks noGrp="1" noChangeArrowheads="1"/>
          </p:cNvSpPr>
          <p:nvPr>
            <p:ph type="sldNum" sz="quarter" idx="10"/>
          </p:nvPr>
        </p:nvSpPr>
        <p:spPr>
          <a:ln/>
        </p:spPr>
        <p:txBody>
          <a:bodyPr/>
          <a:lstStyle>
            <a:lvl1pPr>
              <a:defRPr/>
            </a:lvl1pPr>
          </a:lstStyle>
          <a:p>
            <a:pPr>
              <a:defRPr/>
            </a:pPr>
            <a:fld id="{1C1BF861-D925-4567-8AF0-D8B03685B894}" type="slidenum">
              <a:rPr lang="en-US"/>
              <a:pPr>
                <a:defRPr/>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ítulo, conteúdo e 2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52425" y="174625"/>
            <a:ext cx="7772400" cy="1143000"/>
          </a:xfrm>
        </p:spPr>
        <p:txBody>
          <a:bodyPr/>
          <a:lstStyle/>
          <a:p>
            <a:r>
              <a:rPr lang="pt-BR"/>
              <a:t>Clique para editar o estilo do título mestre</a:t>
            </a:r>
          </a:p>
        </p:txBody>
      </p:sp>
      <p:sp>
        <p:nvSpPr>
          <p:cNvPr id="3" name="Espaço Reservado para Conteúdo 2"/>
          <p:cNvSpPr>
            <a:spLocks noGrp="1"/>
          </p:cNvSpPr>
          <p:nvPr>
            <p:ph sz="half" idx="1"/>
          </p:nvPr>
        </p:nvSpPr>
        <p:spPr>
          <a:xfrm>
            <a:off x="228600" y="1219200"/>
            <a:ext cx="4052888" cy="4648200"/>
          </a:xfrm>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quarter" idx="2"/>
          </p:nvPr>
        </p:nvSpPr>
        <p:spPr>
          <a:xfrm>
            <a:off x="4433888" y="1219200"/>
            <a:ext cx="4052887" cy="2247900"/>
          </a:xfrm>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Conteúdo 4"/>
          <p:cNvSpPr>
            <a:spLocks noGrp="1"/>
          </p:cNvSpPr>
          <p:nvPr>
            <p:ph sz="quarter" idx="3"/>
          </p:nvPr>
        </p:nvSpPr>
        <p:spPr>
          <a:xfrm>
            <a:off x="4433888" y="3619500"/>
            <a:ext cx="4052887" cy="2247900"/>
          </a:xfrm>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Rectangle 5"/>
          <p:cNvSpPr>
            <a:spLocks noGrp="1" noChangeArrowheads="1"/>
          </p:cNvSpPr>
          <p:nvPr>
            <p:ph type="sldNum" sz="quarter" idx="10"/>
          </p:nvPr>
        </p:nvSpPr>
        <p:spPr>
          <a:ln/>
        </p:spPr>
        <p:txBody>
          <a:bodyPr/>
          <a:lstStyle>
            <a:lvl1pPr>
              <a:defRPr/>
            </a:lvl1pPr>
          </a:lstStyle>
          <a:p>
            <a:pPr>
              <a:defRPr/>
            </a:pPr>
            <a:fld id="{55D2A31D-CB63-417C-939B-526D40F265FA}" type="slidenum">
              <a:rPr lang="en-US"/>
              <a:pPr>
                <a:defRPr/>
              </a:pPr>
              <a:t>‹#›</a:t>
            </a:fld>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ítulo e diagrama ou organograma">
    <p:spTree>
      <p:nvGrpSpPr>
        <p:cNvPr id="1" name=""/>
        <p:cNvGrpSpPr/>
        <p:nvPr/>
      </p:nvGrpSpPr>
      <p:grpSpPr>
        <a:xfrm>
          <a:off x="0" y="0"/>
          <a:ext cx="0" cy="0"/>
          <a:chOff x="0" y="0"/>
          <a:chExt cx="0" cy="0"/>
        </a:xfrm>
      </p:grpSpPr>
      <p:sp>
        <p:nvSpPr>
          <p:cNvPr id="2" name="Título 1"/>
          <p:cNvSpPr>
            <a:spLocks noGrp="1"/>
          </p:cNvSpPr>
          <p:nvPr>
            <p:ph type="title"/>
          </p:nvPr>
        </p:nvSpPr>
        <p:spPr>
          <a:xfrm>
            <a:off x="352425" y="174625"/>
            <a:ext cx="7772400" cy="1143000"/>
          </a:xfrm>
        </p:spPr>
        <p:txBody>
          <a:bodyPr/>
          <a:lstStyle/>
          <a:p>
            <a:r>
              <a:rPr lang="pt-BR"/>
              <a:t>Clique para editar o estilo do título mestre</a:t>
            </a:r>
          </a:p>
        </p:txBody>
      </p:sp>
      <p:sp>
        <p:nvSpPr>
          <p:cNvPr id="3" name="Espaço Reservado para SmartArt 2"/>
          <p:cNvSpPr>
            <a:spLocks noGrp="1"/>
          </p:cNvSpPr>
          <p:nvPr>
            <p:ph type="dgm" idx="1"/>
          </p:nvPr>
        </p:nvSpPr>
        <p:spPr>
          <a:xfrm>
            <a:off x="228600" y="1219200"/>
            <a:ext cx="8258175" cy="4648200"/>
          </a:xfrm>
        </p:spPr>
        <p:txBody>
          <a:bodyPr/>
          <a:lstStyle/>
          <a:p>
            <a:pPr lvl="0"/>
            <a:endParaRPr lang="pt-BR" noProof="0"/>
          </a:p>
        </p:txBody>
      </p:sp>
      <p:sp>
        <p:nvSpPr>
          <p:cNvPr id="4" name="Rectangle 5"/>
          <p:cNvSpPr>
            <a:spLocks noGrp="1" noChangeArrowheads="1"/>
          </p:cNvSpPr>
          <p:nvPr>
            <p:ph type="sldNum" sz="quarter" idx="10"/>
          </p:nvPr>
        </p:nvSpPr>
        <p:spPr>
          <a:ln/>
        </p:spPr>
        <p:txBody>
          <a:bodyPr/>
          <a:lstStyle>
            <a:lvl1pPr>
              <a:defRPr/>
            </a:lvl1pPr>
          </a:lstStyle>
          <a:p>
            <a:pPr>
              <a:defRPr/>
            </a:pPr>
            <a:fld id="{45D6D2D1-0CDE-477D-B967-9EAF27E3A336}" type="slidenum">
              <a:rPr lang="en-US"/>
              <a:pPr>
                <a:defRPr/>
              </a:pPr>
              <a:t>‹#›</a:t>
            </a:fld>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ítulo, text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52425" y="174625"/>
            <a:ext cx="7772400" cy="1143000"/>
          </a:xfrm>
        </p:spPr>
        <p:txBody>
          <a:bodyPr/>
          <a:lstStyle/>
          <a:p>
            <a:r>
              <a:rPr lang="pt-BR"/>
              <a:t>Clique para editar o estilo do título mestre</a:t>
            </a:r>
          </a:p>
        </p:txBody>
      </p:sp>
      <p:sp>
        <p:nvSpPr>
          <p:cNvPr id="3" name="Espaço Reservado para Texto 2"/>
          <p:cNvSpPr>
            <a:spLocks noGrp="1"/>
          </p:cNvSpPr>
          <p:nvPr>
            <p:ph type="body" sz="half" idx="1"/>
          </p:nvPr>
        </p:nvSpPr>
        <p:spPr>
          <a:xfrm>
            <a:off x="228600" y="1219200"/>
            <a:ext cx="4052888" cy="4648200"/>
          </a:xfrm>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433888" y="1219200"/>
            <a:ext cx="4052887" cy="4648200"/>
          </a:xfrm>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Rectangle 5"/>
          <p:cNvSpPr>
            <a:spLocks noGrp="1" noChangeArrowheads="1"/>
          </p:cNvSpPr>
          <p:nvPr>
            <p:ph type="sldNum" sz="quarter" idx="10"/>
          </p:nvPr>
        </p:nvSpPr>
        <p:spPr>
          <a:ln/>
        </p:spPr>
        <p:txBody>
          <a:bodyPr/>
          <a:lstStyle>
            <a:lvl1pPr>
              <a:defRPr/>
            </a:lvl1pPr>
          </a:lstStyle>
          <a:p>
            <a:pPr>
              <a:defRPr/>
            </a:pPr>
            <a:fld id="{49485A4D-DB61-46AA-9E8C-48178B02E074}" type="slidenum">
              <a:rPr lang="en-US"/>
              <a:pPr>
                <a:defRPr/>
              </a:pPr>
              <a:t>‹#›</a:t>
            </a:fld>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064" name="Picture 16" descr="PowerPoint White Title"/>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6512" y="-36513"/>
            <a:ext cx="9218613" cy="6932613"/>
          </a:xfrm>
          <a:prstGeom prst="rect">
            <a:avLst/>
          </a:prstGeom>
          <a:noFill/>
          <a:extLst>
            <a:ext uri="{909E8E84-426E-40DD-AFC4-6F175D3DCCD1}">
              <a14:hiddenFill xmlns:a14="http://schemas.microsoft.com/office/drawing/2010/main">
                <a:solidFill>
                  <a:srgbClr val="FFFFFF"/>
                </a:solidFill>
              </a14:hiddenFill>
            </a:ext>
          </a:extLst>
        </p:spPr>
      </p:pic>
      <p:sp>
        <p:nvSpPr>
          <p:cNvPr id="2051" name="Rectangle 3"/>
          <p:cNvSpPr>
            <a:spLocks noGrp="1" noChangeArrowheads="1"/>
          </p:cNvSpPr>
          <p:nvPr>
            <p:ph type="ctrTitle"/>
          </p:nvPr>
        </p:nvSpPr>
        <p:spPr bwMode="white">
          <a:xfrm>
            <a:off x="3552826" y="3114675"/>
            <a:ext cx="5286375" cy="1371600"/>
          </a:xfrm>
        </p:spPr>
        <p:txBody>
          <a:bodyPr/>
          <a:lstStyle>
            <a:lvl1pPr>
              <a:defRPr sz="3600">
                <a:solidFill>
                  <a:srgbClr val="FFFFFF"/>
                </a:solidFill>
              </a:defRPr>
            </a:lvl1pPr>
          </a:lstStyle>
          <a:p>
            <a:pPr lvl="0"/>
            <a:r>
              <a:rPr lang="en-US" altLang="en-US" noProof="0"/>
              <a:t>Click to edit Master title style</a:t>
            </a:r>
          </a:p>
        </p:txBody>
      </p:sp>
      <p:sp>
        <p:nvSpPr>
          <p:cNvPr id="2052" name="Rectangle 4"/>
          <p:cNvSpPr>
            <a:spLocks noGrp="1" noChangeArrowheads="1"/>
          </p:cNvSpPr>
          <p:nvPr>
            <p:ph type="subTitle" idx="1"/>
          </p:nvPr>
        </p:nvSpPr>
        <p:spPr bwMode="white">
          <a:xfrm>
            <a:off x="3552826" y="4495800"/>
            <a:ext cx="5286375" cy="1295400"/>
          </a:xfrm>
        </p:spPr>
        <p:txBody>
          <a:bodyPr/>
          <a:lstStyle>
            <a:lvl1pPr marL="0" indent="0">
              <a:buFontTx/>
              <a:buNone/>
              <a:defRPr>
                <a:solidFill>
                  <a:schemeClr val="bg1"/>
                </a:solidFill>
              </a:defRPr>
            </a:lvl1pPr>
          </a:lstStyle>
          <a:p>
            <a:pPr lvl="0"/>
            <a:r>
              <a:rPr lang="en-US" altLang="en-US" noProof="0"/>
              <a:t>Click to edit Master subtitle style</a:t>
            </a:r>
          </a:p>
        </p:txBody>
      </p:sp>
      <p:sp>
        <p:nvSpPr>
          <p:cNvPr id="2053" name="Rectangle 5"/>
          <p:cNvSpPr>
            <a:spLocks noGrp="1" noChangeArrowheads="1"/>
          </p:cNvSpPr>
          <p:nvPr>
            <p:ph type="dt" sz="half" idx="2"/>
          </p:nvPr>
        </p:nvSpPr>
        <p:spPr bwMode="white">
          <a:xfrm>
            <a:off x="3552825" y="6267450"/>
            <a:ext cx="19050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eaLnBrk="0" hangingPunct="0"/>
            <a:endParaRPr lang="en-US" altLang="en-US">
              <a:solidFill>
                <a:srgbClr val="000000"/>
              </a:solidFill>
              <a:latin typeface="Times" panose="02020603050405020304" pitchFamily="18" charset="0"/>
            </a:endParaRPr>
          </a:p>
        </p:txBody>
      </p:sp>
      <p:sp>
        <p:nvSpPr>
          <p:cNvPr id="2055" name="Rectangle 7"/>
          <p:cNvSpPr>
            <a:spLocks noGrp="1" noChangeArrowheads="1"/>
          </p:cNvSpPr>
          <p:nvPr>
            <p:ph type="sldNum" sz="quarter" idx="4"/>
          </p:nvPr>
        </p:nvSpPr>
        <p:spPr>
          <a:xfrm>
            <a:off x="6553200" y="6267450"/>
            <a:ext cx="1905000" cy="457200"/>
          </a:xfrm>
          <a:extLst>
            <a:ext uri="{909E8E84-426E-40DD-AFC4-6F175D3DCCD1}">
              <a14:hiddenFill xmlns:a14="http://schemas.microsoft.com/office/drawing/2010/main">
                <a:solidFill>
                  <a:schemeClr val="accent1"/>
                </a:solidFill>
              </a14:hiddenFill>
            </a:ext>
          </a:extLst>
        </p:spPr>
        <p:txBody>
          <a:bodyPr/>
          <a:lstStyle>
            <a:lvl1pPr>
              <a:defRPr sz="1000">
                <a:solidFill>
                  <a:schemeClr val="bg1"/>
                </a:solidFill>
              </a:defRPr>
            </a:lvl1pPr>
          </a:lstStyle>
          <a:p>
            <a:fld id="{4354E019-BD7E-49BC-AA5F-BB9FFD6F695D}" type="slidenum">
              <a:rPr lang="en-US" altLang="en-US">
                <a:solidFill>
                  <a:srgbClr val="FFFFFF"/>
                </a:solidFill>
              </a:rPr>
              <a:pPr/>
              <a:t>‹#›</a:t>
            </a:fld>
            <a:endParaRPr lang="en-US" altLang="en-US">
              <a:solidFill>
                <a:srgbClr val="000000"/>
              </a:solidFill>
            </a:endParaRPr>
          </a:p>
        </p:txBody>
      </p:sp>
      <p:sp>
        <p:nvSpPr>
          <p:cNvPr id="2066" name="Text Box 18"/>
          <p:cNvSpPr txBox="1">
            <a:spLocks noChangeArrowheads="1"/>
          </p:cNvSpPr>
          <p:nvPr/>
        </p:nvSpPr>
        <p:spPr bwMode="white">
          <a:xfrm>
            <a:off x="342901" y="5410200"/>
            <a:ext cx="125707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Standards</a:t>
            </a:r>
          </a:p>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Certification</a:t>
            </a:r>
          </a:p>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Education &amp; Training</a:t>
            </a:r>
          </a:p>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Publishing</a:t>
            </a:r>
          </a:p>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Conferences &amp; Exhibits</a:t>
            </a:r>
            <a:endParaRPr lang="en-US" altLang="en-US">
              <a:solidFill>
                <a:srgbClr val="000000"/>
              </a:solidFill>
              <a:latin typeface="Times"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3955887872"/>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416133ED-6B6F-4ACD-9BFE-F62F6CDF3E2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74097159"/>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5"/>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0521CBAA-F12B-41E9-ABE6-1E0ABD2CC4F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52160895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2426" y="1371600"/>
            <a:ext cx="4052888"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57714" y="1371600"/>
            <a:ext cx="4052887"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45175B9E-ECAD-4901-8466-702ABADACAE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704505469"/>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7"/>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E632270D-8AA9-4965-B8DF-815CA9952BB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00865477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5"/>
          <p:cNvSpPr>
            <a:spLocks noGrp="1" noChangeArrowheads="1"/>
          </p:cNvSpPr>
          <p:nvPr>
            <p:ph type="sldNum" sz="quarter" idx="10"/>
          </p:nvPr>
        </p:nvSpPr>
        <p:spPr>
          <a:ln/>
        </p:spPr>
        <p:txBody>
          <a:bodyPr/>
          <a:lstStyle>
            <a:lvl1pPr>
              <a:defRPr/>
            </a:lvl1pPr>
          </a:lstStyle>
          <a:p>
            <a:pPr>
              <a:defRPr/>
            </a:pPr>
            <a:fld id="{6B01A84E-E5C6-4D95-9EA9-6243B9E9E9F2}" type="slidenum">
              <a:rPr lang="en-US"/>
              <a:pPr>
                <a:defRPr/>
              </a:pPr>
              <a:t>‹#›</a:t>
            </a:fld>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968EEE91-520A-4B57-87FC-BF2671BCC34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814459368"/>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3EB49A82-18BA-43FB-878E-61656BE774A0}"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00330704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7"/>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95952F4E-D225-4CB0-91F0-ADA64A3F468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4311964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5F8EC6D9-C334-40E1-B6FB-FC7AD4F6C33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005526021"/>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8B5F44D2-C386-437E-AC74-F147EDDB41E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170222534"/>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6850" y="174627"/>
            <a:ext cx="2063750" cy="58451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2426" y="174627"/>
            <a:ext cx="6042025" cy="5845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2BBDA8E4-E86A-4FB1-8A98-687FD1493B8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620331649"/>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382000" cy="609600"/>
          </a:xfrm>
        </p:spPr>
        <p:txBody>
          <a:bodyPr/>
          <a:lstStyle/>
          <a:p>
            <a:r>
              <a:rPr lang="en-US"/>
              <a:t>Click to edit Master title style</a:t>
            </a:r>
          </a:p>
        </p:txBody>
      </p:sp>
      <p:sp>
        <p:nvSpPr>
          <p:cNvPr id="3" name="Text Placeholder 2"/>
          <p:cNvSpPr>
            <a:spLocks noGrp="1"/>
          </p:cNvSpPr>
          <p:nvPr>
            <p:ph type="body" sz="half" idx="1"/>
          </p:nvPr>
        </p:nvSpPr>
        <p:spPr>
          <a:xfrm>
            <a:off x="2286000" y="1295400"/>
            <a:ext cx="31623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00700" y="1295400"/>
            <a:ext cx="31623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8850942"/>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382000" cy="609600"/>
          </a:xfrm>
        </p:spPr>
        <p:txBody>
          <a:bodyPr/>
          <a:lstStyle/>
          <a:p>
            <a:r>
              <a:rPr lang="en-US"/>
              <a:t>Click to edit Master title style</a:t>
            </a:r>
          </a:p>
        </p:txBody>
      </p:sp>
      <p:sp>
        <p:nvSpPr>
          <p:cNvPr id="3" name="Content Placeholder 2"/>
          <p:cNvSpPr>
            <a:spLocks noGrp="1"/>
          </p:cNvSpPr>
          <p:nvPr>
            <p:ph sz="half" idx="1"/>
          </p:nvPr>
        </p:nvSpPr>
        <p:spPr>
          <a:xfrm>
            <a:off x="2286000" y="1295400"/>
            <a:ext cx="31623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600700" y="1295400"/>
            <a:ext cx="31623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600700" y="3810000"/>
            <a:ext cx="31623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9902729"/>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382000" cy="609600"/>
          </a:xfrm>
        </p:spPr>
        <p:txBody>
          <a:bodyPr/>
          <a:lstStyle/>
          <a:p>
            <a:r>
              <a:rPr lang="en-US"/>
              <a:t>Click to edit Master title style</a:t>
            </a:r>
          </a:p>
        </p:txBody>
      </p:sp>
      <p:sp>
        <p:nvSpPr>
          <p:cNvPr id="3" name="Text Placeholder 2"/>
          <p:cNvSpPr>
            <a:spLocks noGrp="1"/>
          </p:cNvSpPr>
          <p:nvPr>
            <p:ph type="body" sz="half" idx="1"/>
          </p:nvPr>
        </p:nvSpPr>
        <p:spPr>
          <a:xfrm>
            <a:off x="2286000" y="1295400"/>
            <a:ext cx="31623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600700" y="1295400"/>
            <a:ext cx="31623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600700" y="3810000"/>
            <a:ext cx="31623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07415888"/>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064" name="Picture 16" descr="PowerPoint White Title"/>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6512" y="-36513"/>
            <a:ext cx="9218613" cy="6932613"/>
          </a:xfrm>
          <a:prstGeom prst="rect">
            <a:avLst/>
          </a:prstGeom>
          <a:noFill/>
          <a:extLst>
            <a:ext uri="{909E8E84-426E-40DD-AFC4-6F175D3DCCD1}">
              <a14:hiddenFill xmlns:a14="http://schemas.microsoft.com/office/drawing/2010/main">
                <a:solidFill>
                  <a:srgbClr val="FFFFFF"/>
                </a:solidFill>
              </a14:hiddenFill>
            </a:ext>
          </a:extLst>
        </p:spPr>
      </p:pic>
      <p:sp>
        <p:nvSpPr>
          <p:cNvPr id="2051" name="Rectangle 3"/>
          <p:cNvSpPr>
            <a:spLocks noGrp="1" noChangeArrowheads="1"/>
          </p:cNvSpPr>
          <p:nvPr>
            <p:ph type="ctrTitle"/>
          </p:nvPr>
        </p:nvSpPr>
        <p:spPr bwMode="white">
          <a:xfrm>
            <a:off x="3552826" y="3114675"/>
            <a:ext cx="5286375" cy="1371600"/>
          </a:xfrm>
        </p:spPr>
        <p:txBody>
          <a:bodyPr/>
          <a:lstStyle>
            <a:lvl1pPr>
              <a:defRPr sz="3600">
                <a:solidFill>
                  <a:srgbClr val="FFFFFF"/>
                </a:solidFill>
              </a:defRPr>
            </a:lvl1pPr>
          </a:lstStyle>
          <a:p>
            <a:pPr lvl="0"/>
            <a:r>
              <a:rPr lang="en-US" altLang="en-US" noProof="0"/>
              <a:t>Click to edit Master title style</a:t>
            </a:r>
          </a:p>
        </p:txBody>
      </p:sp>
      <p:sp>
        <p:nvSpPr>
          <p:cNvPr id="2052" name="Rectangle 4"/>
          <p:cNvSpPr>
            <a:spLocks noGrp="1" noChangeArrowheads="1"/>
          </p:cNvSpPr>
          <p:nvPr>
            <p:ph type="subTitle" idx="1"/>
          </p:nvPr>
        </p:nvSpPr>
        <p:spPr bwMode="white">
          <a:xfrm>
            <a:off x="3552826" y="4495800"/>
            <a:ext cx="5286375" cy="1295400"/>
          </a:xfrm>
        </p:spPr>
        <p:txBody>
          <a:bodyPr/>
          <a:lstStyle>
            <a:lvl1pPr marL="0" indent="0">
              <a:buFontTx/>
              <a:buNone/>
              <a:defRPr>
                <a:solidFill>
                  <a:schemeClr val="bg1"/>
                </a:solidFill>
              </a:defRPr>
            </a:lvl1pPr>
          </a:lstStyle>
          <a:p>
            <a:pPr lvl="0"/>
            <a:r>
              <a:rPr lang="en-US" altLang="en-US" noProof="0"/>
              <a:t>Click to edit Master subtitle style</a:t>
            </a:r>
          </a:p>
        </p:txBody>
      </p:sp>
      <p:sp>
        <p:nvSpPr>
          <p:cNvPr id="2053" name="Rectangle 5"/>
          <p:cNvSpPr>
            <a:spLocks noGrp="1" noChangeArrowheads="1"/>
          </p:cNvSpPr>
          <p:nvPr>
            <p:ph type="dt" sz="half" idx="2"/>
          </p:nvPr>
        </p:nvSpPr>
        <p:spPr bwMode="white">
          <a:xfrm>
            <a:off x="3552825" y="6267450"/>
            <a:ext cx="19050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eaLnBrk="0" hangingPunct="0"/>
            <a:endParaRPr lang="en-US" altLang="en-US">
              <a:solidFill>
                <a:srgbClr val="000000"/>
              </a:solidFill>
              <a:latin typeface="Times" panose="02020603050405020304" pitchFamily="18" charset="0"/>
            </a:endParaRPr>
          </a:p>
        </p:txBody>
      </p:sp>
      <p:sp>
        <p:nvSpPr>
          <p:cNvPr id="2055" name="Rectangle 7"/>
          <p:cNvSpPr>
            <a:spLocks noGrp="1" noChangeArrowheads="1"/>
          </p:cNvSpPr>
          <p:nvPr>
            <p:ph type="sldNum" sz="quarter" idx="4"/>
          </p:nvPr>
        </p:nvSpPr>
        <p:spPr>
          <a:xfrm>
            <a:off x="6553200" y="6267450"/>
            <a:ext cx="1905000" cy="457200"/>
          </a:xfrm>
          <a:extLst>
            <a:ext uri="{909E8E84-426E-40DD-AFC4-6F175D3DCCD1}">
              <a14:hiddenFill xmlns:a14="http://schemas.microsoft.com/office/drawing/2010/main">
                <a:solidFill>
                  <a:schemeClr val="accent1"/>
                </a:solidFill>
              </a14:hiddenFill>
            </a:ext>
          </a:extLst>
        </p:spPr>
        <p:txBody>
          <a:bodyPr/>
          <a:lstStyle>
            <a:lvl1pPr>
              <a:defRPr sz="1000">
                <a:solidFill>
                  <a:schemeClr val="bg1"/>
                </a:solidFill>
              </a:defRPr>
            </a:lvl1pPr>
          </a:lstStyle>
          <a:p>
            <a:fld id="{4354E019-BD7E-49BC-AA5F-BB9FFD6F695D}" type="slidenum">
              <a:rPr lang="en-US" altLang="en-US">
                <a:solidFill>
                  <a:srgbClr val="FFFFFF"/>
                </a:solidFill>
              </a:rPr>
              <a:pPr/>
              <a:t>‹#›</a:t>
            </a:fld>
            <a:endParaRPr lang="en-US" altLang="en-US">
              <a:solidFill>
                <a:srgbClr val="000000"/>
              </a:solidFill>
            </a:endParaRPr>
          </a:p>
        </p:txBody>
      </p:sp>
      <p:sp>
        <p:nvSpPr>
          <p:cNvPr id="2066" name="Text Box 18"/>
          <p:cNvSpPr txBox="1">
            <a:spLocks noChangeArrowheads="1"/>
          </p:cNvSpPr>
          <p:nvPr/>
        </p:nvSpPr>
        <p:spPr bwMode="white">
          <a:xfrm>
            <a:off x="342901" y="5410200"/>
            <a:ext cx="125707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Standards</a:t>
            </a:r>
          </a:p>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Certification</a:t>
            </a:r>
          </a:p>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Education &amp; Training</a:t>
            </a:r>
          </a:p>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Publishing</a:t>
            </a:r>
          </a:p>
          <a:p>
            <a:pPr eaLnBrk="0" hangingPunct="0">
              <a:lnSpc>
                <a:spcPct val="160000"/>
              </a:lnSpc>
            </a:pPr>
            <a:r>
              <a:rPr lang="en-US" altLang="en-US" sz="800">
                <a:solidFill>
                  <a:srgbClr val="FFFFFF"/>
                </a:solidFill>
                <a:latin typeface="Arial" panose="020B0604020202020204" pitchFamily="34" charset="0"/>
                <a:ea typeface="ＭＳ Ｐゴシック" panose="020B0600070205080204" pitchFamily="34" charset="-128"/>
              </a:rPr>
              <a:t>Conferences &amp; Exhibits</a:t>
            </a:r>
            <a:endParaRPr lang="en-US" altLang="en-US">
              <a:solidFill>
                <a:srgbClr val="000000"/>
              </a:solidFill>
              <a:latin typeface="Times"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390402347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a:t>Clique para editar os estilos do texto mestre</a:t>
            </a:r>
          </a:p>
        </p:txBody>
      </p:sp>
      <p:sp>
        <p:nvSpPr>
          <p:cNvPr id="4" name="Rectangle 5"/>
          <p:cNvSpPr>
            <a:spLocks noGrp="1" noChangeArrowheads="1"/>
          </p:cNvSpPr>
          <p:nvPr>
            <p:ph type="sldNum" sz="quarter" idx="10"/>
          </p:nvPr>
        </p:nvSpPr>
        <p:spPr>
          <a:ln/>
        </p:spPr>
        <p:txBody>
          <a:bodyPr/>
          <a:lstStyle>
            <a:lvl1pPr>
              <a:defRPr/>
            </a:lvl1pPr>
          </a:lstStyle>
          <a:p>
            <a:pPr>
              <a:defRPr/>
            </a:pPr>
            <a:fld id="{91CA9348-CAB5-490F-9337-A82747C2A432}" type="slidenum">
              <a:rPr lang="en-US"/>
              <a:pPr>
                <a:defRPr/>
              </a:pPr>
              <a:t>‹#›</a:t>
            </a:fld>
            <a:endParaRPr lang="en-US"/>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416133ED-6B6F-4ACD-9BFE-F62F6CDF3E2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550486459"/>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5"/>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0521CBAA-F12B-41E9-ABE6-1E0ABD2CC4F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056335296"/>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2426" y="1371600"/>
            <a:ext cx="4052888"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57714" y="1371600"/>
            <a:ext cx="4052887"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45175B9E-ECAD-4901-8466-702ABADACAE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052596337"/>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7"/>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E632270D-8AA9-4965-B8DF-815CA9952BB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836032521"/>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968EEE91-520A-4B57-87FC-BF2671BCC34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858332957"/>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3EB49A82-18BA-43FB-878E-61656BE774A0}"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93371674"/>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7"/>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95952F4E-D225-4CB0-91F0-ADA64A3F468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791820994"/>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5F8EC6D9-C334-40E1-B6FB-FC7AD4F6C33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222069123"/>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8B5F44D2-C386-437E-AC74-F147EDDB41E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262720610"/>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6850" y="174627"/>
            <a:ext cx="2063750" cy="58451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2426" y="174627"/>
            <a:ext cx="6042025" cy="5845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2BBDA8E4-E86A-4FB1-8A98-687FD1493B8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29285309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228600" y="1219200"/>
            <a:ext cx="4052888"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433888" y="1219200"/>
            <a:ext cx="4052887"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Rectangle 5"/>
          <p:cNvSpPr>
            <a:spLocks noGrp="1" noChangeArrowheads="1"/>
          </p:cNvSpPr>
          <p:nvPr>
            <p:ph type="sldNum" sz="quarter" idx="10"/>
          </p:nvPr>
        </p:nvSpPr>
        <p:spPr>
          <a:ln/>
        </p:spPr>
        <p:txBody>
          <a:bodyPr/>
          <a:lstStyle>
            <a:lvl1pPr>
              <a:defRPr/>
            </a:lvl1pPr>
          </a:lstStyle>
          <a:p>
            <a:pPr>
              <a:defRPr/>
            </a:pPr>
            <a:fld id="{05EB26F9-4524-4710-9A47-61B1CE4B13F7}" type="slidenum">
              <a:rPr lang="en-US"/>
              <a:pPr>
                <a:defRPr/>
              </a:pPr>
              <a:t>‹#›</a:t>
            </a:fld>
            <a:endParaRPr lang="en-US"/>
          </a:p>
        </p:txBody>
      </p:sp>
    </p:spTree>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382000" cy="609600"/>
          </a:xfrm>
        </p:spPr>
        <p:txBody>
          <a:bodyPr/>
          <a:lstStyle/>
          <a:p>
            <a:r>
              <a:rPr lang="en-US"/>
              <a:t>Click to edit Master title style</a:t>
            </a:r>
          </a:p>
        </p:txBody>
      </p:sp>
      <p:sp>
        <p:nvSpPr>
          <p:cNvPr id="3" name="Text Placeholder 2"/>
          <p:cNvSpPr>
            <a:spLocks noGrp="1"/>
          </p:cNvSpPr>
          <p:nvPr>
            <p:ph type="body" sz="half" idx="1"/>
          </p:nvPr>
        </p:nvSpPr>
        <p:spPr>
          <a:xfrm>
            <a:off x="2286000" y="1295400"/>
            <a:ext cx="31623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00700" y="1295400"/>
            <a:ext cx="31623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92150788"/>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382000" cy="609600"/>
          </a:xfrm>
        </p:spPr>
        <p:txBody>
          <a:bodyPr/>
          <a:lstStyle/>
          <a:p>
            <a:r>
              <a:rPr lang="en-US"/>
              <a:t>Click to edit Master title style</a:t>
            </a:r>
          </a:p>
        </p:txBody>
      </p:sp>
      <p:sp>
        <p:nvSpPr>
          <p:cNvPr id="3" name="Content Placeholder 2"/>
          <p:cNvSpPr>
            <a:spLocks noGrp="1"/>
          </p:cNvSpPr>
          <p:nvPr>
            <p:ph sz="half" idx="1"/>
          </p:nvPr>
        </p:nvSpPr>
        <p:spPr>
          <a:xfrm>
            <a:off x="2286000" y="1295400"/>
            <a:ext cx="31623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600700" y="1295400"/>
            <a:ext cx="31623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600700" y="3810000"/>
            <a:ext cx="31623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67750724"/>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382000" cy="609600"/>
          </a:xfrm>
        </p:spPr>
        <p:txBody>
          <a:bodyPr/>
          <a:lstStyle/>
          <a:p>
            <a:r>
              <a:rPr lang="en-US"/>
              <a:t>Click to edit Master title style</a:t>
            </a:r>
          </a:p>
        </p:txBody>
      </p:sp>
      <p:sp>
        <p:nvSpPr>
          <p:cNvPr id="3" name="Text Placeholder 2"/>
          <p:cNvSpPr>
            <a:spLocks noGrp="1"/>
          </p:cNvSpPr>
          <p:nvPr>
            <p:ph type="body" sz="half" idx="1"/>
          </p:nvPr>
        </p:nvSpPr>
        <p:spPr>
          <a:xfrm>
            <a:off x="2286000" y="1295400"/>
            <a:ext cx="31623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600700" y="1295400"/>
            <a:ext cx="31623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600700" y="3810000"/>
            <a:ext cx="31623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9995791"/>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Rectangle 5"/>
          <p:cNvSpPr>
            <a:spLocks noGrp="1" noChangeArrowheads="1"/>
          </p:cNvSpPr>
          <p:nvPr>
            <p:ph type="sldNum" sz="quarter" idx="10"/>
          </p:nvPr>
        </p:nvSpPr>
        <p:spPr>
          <a:ln/>
        </p:spPr>
        <p:txBody>
          <a:bodyPr/>
          <a:lstStyle>
            <a:lvl1pPr>
              <a:defRPr/>
            </a:lvl1pPr>
          </a:lstStyle>
          <a:p>
            <a:pPr>
              <a:defRPr/>
            </a:pPr>
            <a:fld id="{E01A0C3C-E5B0-417A-ADAF-5BCDB4DFDC71}" type="slidenum">
              <a:rPr lang="en-US"/>
              <a:pPr>
                <a:defRPr/>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Rectangle 5"/>
          <p:cNvSpPr>
            <a:spLocks noGrp="1" noChangeArrowheads="1"/>
          </p:cNvSpPr>
          <p:nvPr>
            <p:ph type="sldNum" sz="quarter" idx="10"/>
          </p:nvPr>
        </p:nvSpPr>
        <p:spPr>
          <a:ln/>
        </p:spPr>
        <p:txBody>
          <a:bodyPr/>
          <a:lstStyle>
            <a:lvl1pPr>
              <a:defRPr/>
            </a:lvl1pPr>
          </a:lstStyle>
          <a:p>
            <a:pPr>
              <a:defRPr/>
            </a:pPr>
            <a:fld id="{0A57D02E-3474-4F3B-B7AC-326AFED7EC28}" type="slidenum">
              <a:rPr lang="en-US"/>
              <a:pPr>
                <a:defRPr/>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E6BB084D-DB63-416B-9FCD-141CEE05827F}" type="slidenum">
              <a:rPr lang="en-US"/>
              <a:pPr>
                <a:defRPr/>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Rectangle 5"/>
          <p:cNvSpPr>
            <a:spLocks noGrp="1" noChangeArrowheads="1"/>
          </p:cNvSpPr>
          <p:nvPr>
            <p:ph type="sldNum" sz="quarter" idx="10"/>
          </p:nvPr>
        </p:nvSpPr>
        <p:spPr>
          <a:ln/>
        </p:spPr>
        <p:txBody>
          <a:bodyPr/>
          <a:lstStyle>
            <a:lvl1pPr>
              <a:defRPr/>
            </a:lvl1pPr>
          </a:lstStyle>
          <a:p>
            <a:pPr>
              <a:defRPr/>
            </a:pPr>
            <a:fld id="{5D8FE1A1-9026-4F37-A52A-666E54832986}" type="slidenum">
              <a:rPr lang="en-US"/>
              <a:pPr>
                <a:defRPr/>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Rectangle 5"/>
          <p:cNvSpPr>
            <a:spLocks noGrp="1" noChangeArrowheads="1"/>
          </p:cNvSpPr>
          <p:nvPr>
            <p:ph type="sldNum" sz="quarter" idx="10"/>
          </p:nvPr>
        </p:nvSpPr>
        <p:spPr>
          <a:ln/>
        </p:spPr>
        <p:txBody>
          <a:bodyPr/>
          <a:lstStyle>
            <a:lvl1pPr>
              <a:defRPr/>
            </a:lvl1pPr>
          </a:lstStyle>
          <a:p>
            <a:pPr>
              <a:defRPr/>
            </a:pPr>
            <a:fld id="{9531639E-7C12-481B-A272-5C3076432280}" type="slidenum">
              <a:rPr lang="en-US"/>
              <a:pPr>
                <a:defRPr/>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3.jpe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3.jpe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PowerPoint White Tex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36513" y="-36513"/>
            <a:ext cx="9218613" cy="6932613"/>
          </a:xfrm>
          <a:prstGeom prst="rect">
            <a:avLst/>
          </a:prstGeom>
          <a:noFill/>
          <a:ln w="9525">
            <a:noFill/>
            <a:miter lim="800000"/>
            <a:headEnd/>
            <a:tailEnd/>
          </a:ln>
        </p:spPr>
      </p:pic>
      <p:sp>
        <p:nvSpPr>
          <p:cNvPr id="1027" name="Rectangle 3"/>
          <p:cNvSpPr>
            <a:spLocks noGrp="1" noChangeArrowheads="1"/>
          </p:cNvSpPr>
          <p:nvPr>
            <p:ph type="title"/>
          </p:nvPr>
        </p:nvSpPr>
        <p:spPr bwMode="black">
          <a:xfrm>
            <a:off x="352425" y="1746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black">
          <a:xfrm>
            <a:off x="228600" y="1219200"/>
            <a:ext cx="8258175"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2821" name="Rectangle 5"/>
          <p:cNvSpPr>
            <a:spLocks noGrp="1" noChangeArrowheads="1"/>
          </p:cNvSpPr>
          <p:nvPr>
            <p:ph type="sldNum" sz="quarter" idx="4"/>
          </p:nvPr>
        </p:nvSpPr>
        <p:spPr bwMode="white">
          <a:xfrm>
            <a:off x="8534400" y="6553200"/>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mn-lt"/>
              </a:defRPr>
            </a:lvl1pPr>
          </a:lstStyle>
          <a:p>
            <a:pPr>
              <a:defRPr/>
            </a:pPr>
            <a:fld id="{3A227BE0-EC7C-4E42-8172-A90003553D4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8"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 id="2147483855" r:id="rId12"/>
    <p:sldLayoutId id="2147483856" r:id="rId13"/>
    <p:sldLayoutId id="2147483857" r:id="rId14"/>
  </p:sldLayoutIdLst>
  <p:transition>
    <p:fade/>
  </p:transition>
  <p:hf hdr="0" ftr="0" dt="0"/>
  <p:txStyles>
    <p:titleStyle>
      <a:lvl1pPr algn="l" rtl="0" eaLnBrk="0" fontAlgn="base" hangingPunct="0">
        <a:spcBef>
          <a:spcPct val="0"/>
        </a:spcBef>
        <a:spcAft>
          <a:spcPct val="0"/>
        </a:spcAft>
        <a:defRPr sz="2800" b="1">
          <a:solidFill>
            <a:srgbClr val="072B61"/>
          </a:solidFill>
          <a:latin typeface="+mj-lt"/>
          <a:ea typeface="+mj-ea"/>
          <a:cs typeface="+mj-cs"/>
        </a:defRPr>
      </a:lvl1pPr>
      <a:lvl2pPr algn="l" rtl="0" eaLnBrk="0" fontAlgn="base" hangingPunct="0">
        <a:spcBef>
          <a:spcPct val="0"/>
        </a:spcBef>
        <a:spcAft>
          <a:spcPct val="0"/>
        </a:spcAft>
        <a:defRPr sz="2800" b="1">
          <a:solidFill>
            <a:srgbClr val="072B61"/>
          </a:solidFill>
          <a:latin typeface="Arial" charset="0"/>
        </a:defRPr>
      </a:lvl2pPr>
      <a:lvl3pPr algn="l" rtl="0" eaLnBrk="0" fontAlgn="base" hangingPunct="0">
        <a:spcBef>
          <a:spcPct val="0"/>
        </a:spcBef>
        <a:spcAft>
          <a:spcPct val="0"/>
        </a:spcAft>
        <a:defRPr sz="2800" b="1">
          <a:solidFill>
            <a:srgbClr val="072B61"/>
          </a:solidFill>
          <a:latin typeface="Arial" charset="0"/>
        </a:defRPr>
      </a:lvl3pPr>
      <a:lvl4pPr algn="l" rtl="0" eaLnBrk="0" fontAlgn="base" hangingPunct="0">
        <a:spcBef>
          <a:spcPct val="0"/>
        </a:spcBef>
        <a:spcAft>
          <a:spcPct val="0"/>
        </a:spcAft>
        <a:defRPr sz="2800" b="1">
          <a:solidFill>
            <a:srgbClr val="072B61"/>
          </a:solidFill>
          <a:latin typeface="Arial" charset="0"/>
        </a:defRPr>
      </a:lvl4pPr>
      <a:lvl5pPr algn="l" rtl="0" eaLnBrk="0" fontAlgn="base" hangingPunct="0">
        <a:spcBef>
          <a:spcPct val="0"/>
        </a:spcBef>
        <a:spcAft>
          <a:spcPct val="0"/>
        </a:spcAft>
        <a:defRPr sz="2800" b="1">
          <a:solidFill>
            <a:srgbClr val="072B61"/>
          </a:solidFill>
          <a:latin typeface="Arial" charset="0"/>
        </a:defRPr>
      </a:lvl5pPr>
      <a:lvl6pPr marL="457200" algn="l" rtl="0" fontAlgn="base">
        <a:spcBef>
          <a:spcPct val="0"/>
        </a:spcBef>
        <a:spcAft>
          <a:spcPct val="0"/>
        </a:spcAft>
        <a:defRPr sz="2800" b="1">
          <a:solidFill>
            <a:srgbClr val="072B61"/>
          </a:solidFill>
          <a:latin typeface="Arial" charset="0"/>
        </a:defRPr>
      </a:lvl6pPr>
      <a:lvl7pPr marL="914400" algn="l" rtl="0" fontAlgn="base">
        <a:spcBef>
          <a:spcPct val="0"/>
        </a:spcBef>
        <a:spcAft>
          <a:spcPct val="0"/>
        </a:spcAft>
        <a:defRPr sz="2800" b="1">
          <a:solidFill>
            <a:srgbClr val="072B61"/>
          </a:solidFill>
          <a:latin typeface="Arial" charset="0"/>
        </a:defRPr>
      </a:lvl7pPr>
      <a:lvl8pPr marL="1371600" algn="l" rtl="0" fontAlgn="base">
        <a:spcBef>
          <a:spcPct val="0"/>
        </a:spcBef>
        <a:spcAft>
          <a:spcPct val="0"/>
        </a:spcAft>
        <a:defRPr sz="2800" b="1">
          <a:solidFill>
            <a:srgbClr val="072B61"/>
          </a:solidFill>
          <a:latin typeface="Arial" charset="0"/>
        </a:defRPr>
      </a:lvl8pPr>
      <a:lvl9pPr marL="1828800" algn="l" rtl="0" fontAlgn="base">
        <a:spcBef>
          <a:spcPct val="0"/>
        </a:spcBef>
        <a:spcAft>
          <a:spcPct val="0"/>
        </a:spcAft>
        <a:defRPr sz="2800" b="1">
          <a:solidFill>
            <a:srgbClr val="072B61"/>
          </a:solidFill>
          <a:latin typeface="Arial" charset="0"/>
        </a:defRPr>
      </a:lvl9pPr>
    </p:titleStyle>
    <p:bodyStyle>
      <a:lvl1pPr marL="342900" indent="-342900" algn="l" rtl="0" eaLnBrk="0" fontAlgn="base" hangingPunct="0">
        <a:spcBef>
          <a:spcPct val="20000"/>
        </a:spcBef>
        <a:spcAft>
          <a:spcPct val="0"/>
        </a:spcAft>
        <a:buChar char="•"/>
        <a:defRPr sz="2400">
          <a:solidFill>
            <a:srgbClr val="666666"/>
          </a:solidFill>
          <a:latin typeface="+mn-lt"/>
          <a:ea typeface="+mn-ea"/>
          <a:cs typeface="+mn-cs"/>
        </a:defRPr>
      </a:lvl1pPr>
      <a:lvl2pPr marL="742950" indent="-285750" algn="l" rtl="0" eaLnBrk="0" fontAlgn="base" hangingPunct="0">
        <a:spcBef>
          <a:spcPct val="20000"/>
        </a:spcBef>
        <a:spcAft>
          <a:spcPct val="0"/>
        </a:spcAft>
        <a:buChar char="–"/>
        <a:defRPr sz="2000">
          <a:solidFill>
            <a:srgbClr val="666666"/>
          </a:solidFill>
          <a:latin typeface="+mn-lt"/>
        </a:defRPr>
      </a:lvl2pPr>
      <a:lvl3pPr marL="1143000" indent="-228600" algn="l" rtl="0" eaLnBrk="0" fontAlgn="base" hangingPunct="0">
        <a:spcBef>
          <a:spcPct val="20000"/>
        </a:spcBef>
        <a:spcAft>
          <a:spcPct val="0"/>
        </a:spcAft>
        <a:buChar char="–"/>
        <a:defRPr sz="2400">
          <a:solidFill>
            <a:srgbClr val="666666"/>
          </a:solidFill>
          <a:latin typeface="+mn-lt"/>
        </a:defRPr>
      </a:lvl3pPr>
      <a:lvl4pPr marL="1600200" indent="-228600" algn="l" rtl="0" eaLnBrk="0" fontAlgn="base" hangingPunct="0">
        <a:spcBef>
          <a:spcPct val="20000"/>
        </a:spcBef>
        <a:spcAft>
          <a:spcPct val="0"/>
        </a:spcAft>
        <a:buChar char="–"/>
        <a:defRPr sz="1600">
          <a:solidFill>
            <a:srgbClr val="666666"/>
          </a:solidFill>
          <a:latin typeface="+mn-lt"/>
        </a:defRPr>
      </a:lvl4pPr>
      <a:lvl5pPr marL="2057400" indent="-228600" algn="l" rtl="0" eaLnBrk="0" fontAlgn="base" hangingPunct="0">
        <a:spcBef>
          <a:spcPct val="20000"/>
        </a:spcBef>
        <a:spcAft>
          <a:spcPct val="0"/>
        </a:spcAft>
        <a:buChar char="–"/>
        <a:defRPr sz="1400">
          <a:solidFill>
            <a:srgbClr val="666666"/>
          </a:solidFill>
          <a:latin typeface="+mn-lt"/>
        </a:defRPr>
      </a:lvl5pPr>
      <a:lvl6pPr marL="2514600" indent="-228600" algn="l" rtl="0" fontAlgn="base">
        <a:spcBef>
          <a:spcPct val="20000"/>
        </a:spcBef>
        <a:spcAft>
          <a:spcPct val="0"/>
        </a:spcAft>
        <a:buChar char="–"/>
        <a:defRPr sz="1400">
          <a:solidFill>
            <a:srgbClr val="666666"/>
          </a:solidFill>
          <a:latin typeface="+mn-lt"/>
        </a:defRPr>
      </a:lvl6pPr>
      <a:lvl7pPr marL="2971800" indent="-228600" algn="l" rtl="0" fontAlgn="base">
        <a:spcBef>
          <a:spcPct val="20000"/>
        </a:spcBef>
        <a:spcAft>
          <a:spcPct val="0"/>
        </a:spcAft>
        <a:buChar char="–"/>
        <a:defRPr sz="1400">
          <a:solidFill>
            <a:srgbClr val="666666"/>
          </a:solidFill>
          <a:latin typeface="+mn-lt"/>
        </a:defRPr>
      </a:lvl7pPr>
      <a:lvl8pPr marL="3429000" indent="-228600" algn="l" rtl="0" fontAlgn="base">
        <a:spcBef>
          <a:spcPct val="20000"/>
        </a:spcBef>
        <a:spcAft>
          <a:spcPct val="0"/>
        </a:spcAft>
        <a:buChar char="–"/>
        <a:defRPr sz="1400">
          <a:solidFill>
            <a:srgbClr val="666666"/>
          </a:solidFill>
          <a:latin typeface="+mn-lt"/>
        </a:defRPr>
      </a:lvl8pPr>
      <a:lvl9pPr marL="3886200" indent="-228600" algn="l" rtl="0" fontAlgn="base">
        <a:spcBef>
          <a:spcPct val="20000"/>
        </a:spcBef>
        <a:spcAft>
          <a:spcPct val="0"/>
        </a:spcAft>
        <a:buChar char="–"/>
        <a:defRPr sz="1400">
          <a:solidFill>
            <a:srgbClr val="666666"/>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0" name="Picture 26" descr="PowerPoint White Text"/>
          <p:cNvPicPr>
            <a:picLocks noChangeAspect="1" noChangeArrowheads="1"/>
          </p:cNvPicPr>
          <p:nvPr/>
        </p:nvPicPr>
        <p:blipFill>
          <a:blip r:embed="rId16" cstate="email">
            <a:extLst>
              <a:ext uri="{28A0092B-C50C-407E-A947-70E740481C1C}">
                <a14:useLocalDpi xmlns:a14="http://schemas.microsoft.com/office/drawing/2010/main" val="0"/>
              </a:ext>
            </a:extLst>
          </a:blip>
          <a:srcRect/>
          <a:stretch>
            <a:fillRect/>
          </a:stretch>
        </p:blipFill>
        <p:spPr bwMode="auto">
          <a:xfrm>
            <a:off x="-36512" y="-36513"/>
            <a:ext cx="9218613" cy="6932613"/>
          </a:xfrm>
          <a:prstGeom prst="rect">
            <a:avLst/>
          </a:prstGeom>
          <a:noFill/>
          <a:extLst>
            <a:ext uri="{909E8E84-426E-40DD-AFC4-6F175D3DCCD1}">
              <a14:hiddenFill xmlns:a14="http://schemas.microsoft.com/office/drawing/2010/main">
                <a:solidFill>
                  <a:srgbClr val="FFFFFF"/>
                </a:solidFill>
              </a14:hiddenFill>
            </a:ext>
          </a:extLst>
        </p:spPr>
      </p:pic>
      <p:sp>
        <p:nvSpPr>
          <p:cNvPr id="1046" name="Rectangle 22"/>
          <p:cNvSpPr>
            <a:spLocks noGrp="1" noChangeArrowheads="1"/>
          </p:cNvSpPr>
          <p:nvPr>
            <p:ph type="title"/>
          </p:nvPr>
        </p:nvSpPr>
        <p:spPr bwMode="black">
          <a:xfrm>
            <a:off x="352425" y="174625"/>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47" name="Rectangle 23"/>
          <p:cNvSpPr>
            <a:spLocks noGrp="1" noChangeArrowheads="1"/>
          </p:cNvSpPr>
          <p:nvPr>
            <p:ph type="body" idx="1"/>
          </p:nvPr>
        </p:nvSpPr>
        <p:spPr bwMode="black">
          <a:xfrm>
            <a:off x="352426" y="1371600"/>
            <a:ext cx="8258175"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48" name="Rectangle 24"/>
          <p:cNvSpPr>
            <a:spLocks noGrp="1" noChangeArrowheads="1"/>
          </p:cNvSpPr>
          <p:nvPr>
            <p:ph type="sldNum" sz="quarter" idx="4"/>
          </p:nvPr>
        </p:nvSpPr>
        <p:spPr bwMode="white">
          <a:xfrm>
            <a:off x="8534400" y="6553200"/>
            <a:ext cx="609600" cy="30480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n-lt"/>
              </a:defRPr>
            </a:lvl1pPr>
          </a:lstStyle>
          <a:p>
            <a:pPr eaLnBrk="0" hangingPunct="0"/>
            <a:fld id="{D4306ABF-5A51-4F1E-A2EC-6B507B0EC2CC}" type="slidenum">
              <a:rPr lang="en-US" altLang="en-US">
                <a:solidFill>
                  <a:srgbClr val="000000"/>
                </a:solidFill>
              </a:rPr>
              <a:pPr eaLnBrk="0" hangingPunct="0"/>
              <a:t>‹#›</a:t>
            </a:fld>
            <a:endParaRPr lang="en-US" altLang="en-US">
              <a:solidFill>
                <a:srgbClr val="000000"/>
              </a:solidFill>
            </a:endParaRPr>
          </a:p>
        </p:txBody>
      </p:sp>
    </p:spTree>
    <p:extLst>
      <p:ext uri="{BB962C8B-B14F-4D97-AF65-F5344CB8AC3E}">
        <p14:creationId xmlns:p14="http://schemas.microsoft.com/office/powerpoint/2010/main" val="3047506592"/>
      </p:ext>
    </p:extLst>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 id="2147483873" r:id="rId12"/>
    <p:sldLayoutId id="2147483874" r:id="rId13"/>
    <p:sldLayoutId id="2147483875" r:id="rId14"/>
  </p:sldLayoutIdLst>
  <p:transition>
    <p:fade/>
  </p:transition>
  <p:hf hdr="0" ftr="0" dt="0"/>
  <p:txStyles>
    <p:titleStyle>
      <a:lvl1pPr algn="l" rtl="0" fontAlgn="base">
        <a:spcBef>
          <a:spcPct val="0"/>
        </a:spcBef>
        <a:spcAft>
          <a:spcPct val="0"/>
        </a:spcAft>
        <a:defRPr sz="2800" b="1" kern="1200">
          <a:solidFill>
            <a:srgbClr val="072B61"/>
          </a:solidFill>
          <a:latin typeface="+mj-lt"/>
          <a:ea typeface="+mj-ea"/>
          <a:cs typeface="+mj-cs"/>
        </a:defRPr>
      </a:lvl1pPr>
      <a:lvl2pPr algn="l" rtl="0" fontAlgn="base">
        <a:spcBef>
          <a:spcPct val="0"/>
        </a:spcBef>
        <a:spcAft>
          <a:spcPct val="0"/>
        </a:spcAft>
        <a:defRPr sz="2800" b="1">
          <a:solidFill>
            <a:srgbClr val="072B61"/>
          </a:solidFill>
          <a:latin typeface="Arial" panose="020B0604020202020204" pitchFamily="34" charset="0"/>
        </a:defRPr>
      </a:lvl2pPr>
      <a:lvl3pPr algn="l" rtl="0" fontAlgn="base">
        <a:spcBef>
          <a:spcPct val="0"/>
        </a:spcBef>
        <a:spcAft>
          <a:spcPct val="0"/>
        </a:spcAft>
        <a:defRPr sz="2800" b="1">
          <a:solidFill>
            <a:srgbClr val="072B61"/>
          </a:solidFill>
          <a:latin typeface="Arial" panose="020B0604020202020204" pitchFamily="34" charset="0"/>
        </a:defRPr>
      </a:lvl3pPr>
      <a:lvl4pPr algn="l" rtl="0" fontAlgn="base">
        <a:spcBef>
          <a:spcPct val="0"/>
        </a:spcBef>
        <a:spcAft>
          <a:spcPct val="0"/>
        </a:spcAft>
        <a:defRPr sz="2800" b="1">
          <a:solidFill>
            <a:srgbClr val="072B61"/>
          </a:solidFill>
          <a:latin typeface="Arial" panose="020B0604020202020204" pitchFamily="34" charset="0"/>
        </a:defRPr>
      </a:lvl4pPr>
      <a:lvl5pPr algn="l" rtl="0" fontAlgn="base">
        <a:spcBef>
          <a:spcPct val="0"/>
        </a:spcBef>
        <a:spcAft>
          <a:spcPct val="0"/>
        </a:spcAft>
        <a:defRPr sz="2800" b="1">
          <a:solidFill>
            <a:srgbClr val="072B61"/>
          </a:solidFill>
          <a:latin typeface="Arial" panose="020B0604020202020204" pitchFamily="34" charset="0"/>
        </a:defRPr>
      </a:lvl5pPr>
      <a:lvl6pPr marL="457200" algn="l" rtl="0" fontAlgn="base">
        <a:spcBef>
          <a:spcPct val="0"/>
        </a:spcBef>
        <a:spcAft>
          <a:spcPct val="0"/>
        </a:spcAft>
        <a:defRPr sz="2800" b="1">
          <a:solidFill>
            <a:srgbClr val="072B61"/>
          </a:solidFill>
          <a:latin typeface="Arial" panose="020B0604020202020204" pitchFamily="34" charset="0"/>
        </a:defRPr>
      </a:lvl6pPr>
      <a:lvl7pPr marL="914400" algn="l" rtl="0" fontAlgn="base">
        <a:spcBef>
          <a:spcPct val="0"/>
        </a:spcBef>
        <a:spcAft>
          <a:spcPct val="0"/>
        </a:spcAft>
        <a:defRPr sz="2800" b="1">
          <a:solidFill>
            <a:srgbClr val="072B61"/>
          </a:solidFill>
          <a:latin typeface="Arial" panose="020B0604020202020204" pitchFamily="34" charset="0"/>
        </a:defRPr>
      </a:lvl7pPr>
      <a:lvl8pPr marL="1371600" algn="l" rtl="0" fontAlgn="base">
        <a:spcBef>
          <a:spcPct val="0"/>
        </a:spcBef>
        <a:spcAft>
          <a:spcPct val="0"/>
        </a:spcAft>
        <a:defRPr sz="2800" b="1">
          <a:solidFill>
            <a:srgbClr val="072B61"/>
          </a:solidFill>
          <a:latin typeface="Arial" panose="020B0604020202020204" pitchFamily="34" charset="0"/>
        </a:defRPr>
      </a:lvl8pPr>
      <a:lvl9pPr marL="1828800" algn="l" rtl="0" fontAlgn="base">
        <a:spcBef>
          <a:spcPct val="0"/>
        </a:spcBef>
        <a:spcAft>
          <a:spcPct val="0"/>
        </a:spcAft>
        <a:defRPr sz="2800" b="1">
          <a:solidFill>
            <a:srgbClr val="072B61"/>
          </a:solidFill>
          <a:latin typeface="Arial" panose="020B0604020202020204" pitchFamily="34" charset="0"/>
        </a:defRPr>
      </a:lvl9pPr>
    </p:titleStyle>
    <p:bodyStyle>
      <a:lvl1pPr marL="342900" indent="-342900" algn="l" rtl="0" fontAlgn="base">
        <a:spcBef>
          <a:spcPct val="20000"/>
        </a:spcBef>
        <a:spcAft>
          <a:spcPct val="0"/>
        </a:spcAft>
        <a:buChar char="•"/>
        <a:defRPr sz="2400" kern="1200">
          <a:solidFill>
            <a:srgbClr val="666666"/>
          </a:solidFill>
          <a:latin typeface="+mn-lt"/>
          <a:ea typeface="+mn-ea"/>
          <a:cs typeface="+mn-cs"/>
        </a:defRPr>
      </a:lvl1pPr>
      <a:lvl2pPr marL="742950" indent="-285750" algn="l" rtl="0" fontAlgn="base">
        <a:spcBef>
          <a:spcPct val="20000"/>
        </a:spcBef>
        <a:spcAft>
          <a:spcPct val="0"/>
        </a:spcAft>
        <a:buChar char="–"/>
        <a:defRPr sz="2000" kern="1200">
          <a:solidFill>
            <a:srgbClr val="666666"/>
          </a:solidFill>
          <a:latin typeface="+mn-lt"/>
          <a:ea typeface="+mn-ea"/>
          <a:cs typeface="+mn-cs"/>
        </a:defRPr>
      </a:lvl2pPr>
      <a:lvl3pPr marL="1143000" indent="-228600" algn="l" rtl="0" fontAlgn="base">
        <a:spcBef>
          <a:spcPct val="20000"/>
        </a:spcBef>
        <a:spcAft>
          <a:spcPct val="0"/>
        </a:spcAft>
        <a:buChar char="–"/>
        <a:defRPr kern="1200">
          <a:solidFill>
            <a:srgbClr val="666666"/>
          </a:solidFill>
          <a:latin typeface="+mn-lt"/>
          <a:ea typeface="+mn-ea"/>
          <a:cs typeface="+mn-cs"/>
        </a:defRPr>
      </a:lvl3pPr>
      <a:lvl4pPr marL="1600200" indent="-228600" algn="l" rtl="0" fontAlgn="base">
        <a:spcBef>
          <a:spcPct val="20000"/>
        </a:spcBef>
        <a:spcAft>
          <a:spcPct val="0"/>
        </a:spcAft>
        <a:buChar char="–"/>
        <a:defRPr sz="1600" kern="1200">
          <a:solidFill>
            <a:srgbClr val="666666"/>
          </a:solidFill>
          <a:latin typeface="+mn-lt"/>
          <a:ea typeface="+mn-ea"/>
          <a:cs typeface="+mn-cs"/>
        </a:defRPr>
      </a:lvl4pPr>
      <a:lvl5pPr marL="2057400" indent="-228600" algn="l" rtl="0" fontAlgn="base">
        <a:spcBef>
          <a:spcPct val="20000"/>
        </a:spcBef>
        <a:spcAft>
          <a:spcPct val="0"/>
        </a:spcAft>
        <a:buChar char="–"/>
        <a:defRPr sz="1400" kern="1200">
          <a:solidFill>
            <a:srgbClr val="6666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0" name="Picture 26" descr="PowerPoint White Text"/>
          <p:cNvPicPr>
            <a:picLocks noChangeAspect="1" noChangeArrowheads="1"/>
          </p:cNvPicPr>
          <p:nvPr/>
        </p:nvPicPr>
        <p:blipFill>
          <a:blip r:embed="rId16" cstate="email">
            <a:extLst>
              <a:ext uri="{28A0092B-C50C-407E-A947-70E740481C1C}">
                <a14:useLocalDpi xmlns:a14="http://schemas.microsoft.com/office/drawing/2010/main" val="0"/>
              </a:ext>
            </a:extLst>
          </a:blip>
          <a:srcRect/>
          <a:stretch>
            <a:fillRect/>
          </a:stretch>
        </p:blipFill>
        <p:spPr bwMode="auto">
          <a:xfrm>
            <a:off x="-36512" y="-36513"/>
            <a:ext cx="9218613" cy="6932613"/>
          </a:xfrm>
          <a:prstGeom prst="rect">
            <a:avLst/>
          </a:prstGeom>
          <a:noFill/>
          <a:extLst>
            <a:ext uri="{909E8E84-426E-40DD-AFC4-6F175D3DCCD1}">
              <a14:hiddenFill xmlns:a14="http://schemas.microsoft.com/office/drawing/2010/main">
                <a:solidFill>
                  <a:srgbClr val="FFFFFF"/>
                </a:solidFill>
              </a14:hiddenFill>
            </a:ext>
          </a:extLst>
        </p:spPr>
      </p:pic>
      <p:sp>
        <p:nvSpPr>
          <p:cNvPr id="1046" name="Rectangle 22"/>
          <p:cNvSpPr>
            <a:spLocks noGrp="1" noChangeArrowheads="1"/>
          </p:cNvSpPr>
          <p:nvPr>
            <p:ph type="title"/>
          </p:nvPr>
        </p:nvSpPr>
        <p:spPr bwMode="black">
          <a:xfrm>
            <a:off x="352425" y="174625"/>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47" name="Rectangle 23"/>
          <p:cNvSpPr>
            <a:spLocks noGrp="1" noChangeArrowheads="1"/>
          </p:cNvSpPr>
          <p:nvPr>
            <p:ph type="body" idx="1"/>
          </p:nvPr>
        </p:nvSpPr>
        <p:spPr bwMode="black">
          <a:xfrm>
            <a:off x="352426" y="1371600"/>
            <a:ext cx="8258175"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48" name="Rectangle 24"/>
          <p:cNvSpPr>
            <a:spLocks noGrp="1" noChangeArrowheads="1"/>
          </p:cNvSpPr>
          <p:nvPr>
            <p:ph type="sldNum" sz="quarter" idx="4"/>
          </p:nvPr>
        </p:nvSpPr>
        <p:spPr bwMode="white">
          <a:xfrm>
            <a:off x="8534400" y="6553200"/>
            <a:ext cx="609600" cy="30480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n-lt"/>
              </a:defRPr>
            </a:lvl1pPr>
          </a:lstStyle>
          <a:p>
            <a:pPr eaLnBrk="0" hangingPunct="0"/>
            <a:fld id="{D4306ABF-5A51-4F1E-A2EC-6B507B0EC2CC}" type="slidenum">
              <a:rPr lang="en-US" altLang="en-US">
                <a:solidFill>
                  <a:srgbClr val="000000"/>
                </a:solidFill>
              </a:rPr>
              <a:pPr eaLnBrk="0" hangingPunct="0"/>
              <a:t>‹#›</a:t>
            </a:fld>
            <a:endParaRPr lang="en-US" altLang="en-US">
              <a:solidFill>
                <a:srgbClr val="000000"/>
              </a:solidFill>
            </a:endParaRPr>
          </a:p>
        </p:txBody>
      </p:sp>
    </p:spTree>
    <p:extLst>
      <p:ext uri="{BB962C8B-B14F-4D97-AF65-F5344CB8AC3E}">
        <p14:creationId xmlns:p14="http://schemas.microsoft.com/office/powerpoint/2010/main" val="277178896"/>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 id="2147483888" r:id="rId12"/>
    <p:sldLayoutId id="2147483889" r:id="rId13"/>
    <p:sldLayoutId id="2147483890" r:id="rId14"/>
  </p:sldLayoutIdLst>
  <p:transition>
    <p:fade/>
  </p:transition>
  <p:hf hdr="0" ftr="0" dt="0"/>
  <p:txStyles>
    <p:titleStyle>
      <a:lvl1pPr algn="l" rtl="0" fontAlgn="base">
        <a:spcBef>
          <a:spcPct val="0"/>
        </a:spcBef>
        <a:spcAft>
          <a:spcPct val="0"/>
        </a:spcAft>
        <a:defRPr sz="2800" b="1" kern="1200">
          <a:solidFill>
            <a:srgbClr val="072B61"/>
          </a:solidFill>
          <a:latin typeface="+mj-lt"/>
          <a:ea typeface="+mj-ea"/>
          <a:cs typeface="+mj-cs"/>
        </a:defRPr>
      </a:lvl1pPr>
      <a:lvl2pPr algn="l" rtl="0" fontAlgn="base">
        <a:spcBef>
          <a:spcPct val="0"/>
        </a:spcBef>
        <a:spcAft>
          <a:spcPct val="0"/>
        </a:spcAft>
        <a:defRPr sz="2800" b="1">
          <a:solidFill>
            <a:srgbClr val="072B61"/>
          </a:solidFill>
          <a:latin typeface="Arial" panose="020B0604020202020204" pitchFamily="34" charset="0"/>
        </a:defRPr>
      </a:lvl2pPr>
      <a:lvl3pPr algn="l" rtl="0" fontAlgn="base">
        <a:spcBef>
          <a:spcPct val="0"/>
        </a:spcBef>
        <a:spcAft>
          <a:spcPct val="0"/>
        </a:spcAft>
        <a:defRPr sz="2800" b="1">
          <a:solidFill>
            <a:srgbClr val="072B61"/>
          </a:solidFill>
          <a:latin typeface="Arial" panose="020B0604020202020204" pitchFamily="34" charset="0"/>
        </a:defRPr>
      </a:lvl3pPr>
      <a:lvl4pPr algn="l" rtl="0" fontAlgn="base">
        <a:spcBef>
          <a:spcPct val="0"/>
        </a:spcBef>
        <a:spcAft>
          <a:spcPct val="0"/>
        </a:spcAft>
        <a:defRPr sz="2800" b="1">
          <a:solidFill>
            <a:srgbClr val="072B61"/>
          </a:solidFill>
          <a:latin typeface="Arial" panose="020B0604020202020204" pitchFamily="34" charset="0"/>
        </a:defRPr>
      </a:lvl4pPr>
      <a:lvl5pPr algn="l" rtl="0" fontAlgn="base">
        <a:spcBef>
          <a:spcPct val="0"/>
        </a:spcBef>
        <a:spcAft>
          <a:spcPct val="0"/>
        </a:spcAft>
        <a:defRPr sz="2800" b="1">
          <a:solidFill>
            <a:srgbClr val="072B61"/>
          </a:solidFill>
          <a:latin typeface="Arial" panose="020B0604020202020204" pitchFamily="34" charset="0"/>
        </a:defRPr>
      </a:lvl5pPr>
      <a:lvl6pPr marL="457200" algn="l" rtl="0" fontAlgn="base">
        <a:spcBef>
          <a:spcPct val="0"/>
        </a:spcBef>
        <a:spcAft>
          <a:spcPct val="0"/>
        </a:spcAft>
        <a:defRPr sz="2800" b="1">
          <a:solidFill>
            <a:srgbClr val="072B61"/>
          </a:solidFill>
          <a:latin typeface="Arial" panose="020B0604020202020204" pitchFamily="34" charset="0"/>
        </a:defRPr>
      </a:lvl6pPr>
      <a:lvl7pPr marL="914400" algn="l" rtl="0" fontAlgn="base">
        <a:spcBef>
          <a:spcPct val="0"/>
        </a:spcBef>
        <a:spcAft>
          <a:spcPct val="0"/>
        </a:spcAft>
        <a:defRPr sz="2800" b="1">
          <a:solidFill>
            <a:srgbClr val="072B61"/>
          </a:solidFill>
          <a:latin typeface="Arial" panose="020B0604020202020204" pitchFamily="34" charset="0"/>
        </a:defRPr>
      </a:lvl7pPr>
      <a:lvl8pPr marL="1371600" algn="l" rtl="0" fontAlgn="base">
        <a:spcBef>
          <a:spcPct val="0"/>
        </a:spcBef>
        <a:spcAft>
          <a:spcPct val="0"/>
        </a:spcAft>
        <a:defRPr sz="2800" b="1">
          <a:solidFill>
            <a:srgbClr val="072B61"/>
          </a:solidFill>
          <a:latin typeface="Arial" panose="020B0604020202020204" pitchFamily="34" charset="0"/>
        </a:defRPr>
      </a:lvl8pPr>
      <a:lvl9pPr marL="1828800" algn="l" rtl="0" fontAlgn="base">
        <a:spcBef>
          <a:spcPct val="0"/>
        </a:spcBef>
        <a:spcAft>
          <a:spcPct val="0"/>
        </a:spcAft>
        <a:defRPr sz="2800" b="1">
          <a:solidFill>
            <a:srgbClr val="072B61"/>
          </a:solidFill>
          <a:latin typeface="Arial" panose="020B0604020202020204" pitchFamily="34" charset="0"/>
        </a:defRPr>
      </a:lvl9pPr>
    </p:titleStyle>
    <p:bodyStyle>
      <a:lvl1pPr marL="342900" indent="-342900" algn="l" rtl="0" fontAlgn="base">
        <a:spcBef>
          <a:spcPct val="20000"/>
        </a:spcBef>
        <a:spcAft>
          <a:spcPct val="0"/>
        </a:spcAft>
        <a:buChar char="•"/>
        <a:defRPr sz="2400" kern="1200">
          <a:solidFill>
            <a:srgbClr val="666666"/>
          </a:solidFill>
          <a:latin typeface="+mn-lt"/>
          <a:ea typeface="+mn-ea"/>
          <a:cs typeface="+mn-cs"/>
        </a:defRPr>
      </a:lvl1pPr>
      <a:lvl2pPr marL="742950" indent="-285750" algn="l" rtl="0" fontAlgn="base">
        <a:spcBef>
          <a:spcPct val="20000"/>
        </a:spcBef>
        <a:spcAft>
          <a:spcPct val="0"/>
        </a:spcAft>
        <a:buChar char="–"/>
        <a:defRPr sz="2000" kern="1200">
          <a:solidFill>
            <a:srgbClr val="666666"/>
          </a:solidFill>
          <a:latin typeface="+mn-lt"/>
          <a:ea typeface="+mn-ea"/>
          <a:cs typeface="+mn-cs"/>
        </a:defRPr>
      </a:lvl2pPr>
      <a:lvl3pPr marL="1143000" indent="-228600" algn="l" rtl="0" fontAlgn="base">
        <a:spcBef>
          <a:spcPct val="20000"/>
        </a:spcBef>
        <a:spcAft>
          <a:spcPct val="0"/>
        </a:spcAft>
        <a:buChar char="–"/>
        <a:defRPr kern="1200">
          <a:solidFill>
            <a:srgbClr val="666666"/>
          </a:solidFill>
          <a:latin typeface="+mn-lt"/>
          <a:ea typeface="+mn-ea"/>
          <a:cs typeface="+mn-cs"/>
        </a:defRPr>
      </a:lvl3pPr>
      <a:lvl4pPr marL="1600200" indent="-228600" algn="l" rtl="0" fontAlgn="base">
        <a:spcBef>
          <a:spcPct val="20000"/>
        </a:spcBef>
        <a:spcAft>
          <a:spcPct val="0"/>
        </a:spcAft>
        <a:buChar char="–"/>
        <a:defRPr sz="1600" kern="1200">
          <a:solidFill>
            <a:srgbClr val="666666"/>
          </a:solidFill>
          <a:latin typeface="+mn-lt"/>
          <a:ea typeface="+mn-ea"/>
          <a:cs typeface="+mn-cs"/>
        </a:defRPr>
      </a:lvl4pPr>
      <a:lvl5pPr marL="2057400" indent="-228600" algn="l" rtl="0" fontAlgn="base">
        <a:spcBef>
          <a:spcPct val="20000"/>
        </a:spcBef>
        <a:spcAft>
          <a:spcPct val="0"/>
        </a:spcAft>
        <a:buChar char="–"/>
        <a:defRPr sz="1400" kern="1200">
          <a:solidFill>
            <a:srgbClr val="6666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7.xml"/><Relationship Id="rId1" Type="http://schemas.openxmlformats.org/officeDocument/2006/relationships/slideLayout" Target="../slideLayouts/slideLayout42.xml"/><Relationship Id="rId5" Type="http://schemas.openxmlformats.org/officeDocument/2006/relationships/image" Target="../media/image21.jpeg"/><Relationship Id="rId4" Type="http://schemas.openxmlformats.org/officeDocument/2006/relationships/image" Target="../media/image20.jpeg"/></Relationships>
</file>

<file path=ppt/slides/_rels/slide19.xml.rels><?xml version="1.0" encoding="UTF-8" standalone="yes"?>
<Relationships xmlns="http://schemas.openxmlformats.org/package/2006/relationships"><Relationship Id="rId3" Type="http://schemas.openxmlformats.org/officeDocument/2006/relationships/hyperlink" Target="https://youtu.be/dydiLN0lfhc" TargetMode="External"/><Relationship Id="rId2" Type="http://schemas.openxmlformats.org/officeDocument/2006/relationships/hyperlink" Target="https://youtu.be/RuuA5BgtRGo" TargetMode="External"/><Relationship Id="rId1" Type="http://schemas.openxmlformats.org/officeDocument/2006/relationships/slideLayout" Target="../slideLayouts/slideLayout42.xml"/><Relationship Id="rId5" Type="http://schemas.openxmlformats.org/officeDocument/2006/relationships/hyperlink" Target="https://www.isa.org/members-corner/leader-resources/operating-documents/" TargetMode="External"/><Relationship Id="rId4" Type="http://schemas.openxmlformats.org/officeDocument/2006/relationships/hyperlink" Target="https://youtu.be/L7qoJKaj3K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40.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4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2702258" y="3370999"/>
            <a:ext cx="6165520" cy="2508940"/>
          </a:xfrm>
        </p:spPr>
        <p:txBody>
          <a:bodyPr/>
          <a:lstStyle/>
          <a:p>
            <a:r>
              <a:rPr lang="en-US" dirty="0"/>
              <a:t>Volunteer recruiting and succession planning</a:t>
            </a:r>
            <a:br>
              <a:rPr lang="en-US" dirty="0"/>
            </a:br>
            <a:br>
              <a:rPr lang="en-US" dirty="0"/>
            </a:br>
            <a:r>
              <a:rPr lang="en-US" sz="2000" b="0" dirty="0"/>
              <a:t>Paul Gruhn, P.E., CFSE, aeSolutions</a:t>
            </a:r>
            <a:br>
              <a:rPr lang="en-US" sz="2000" b="0" dirty="0"/>
            </a:br>
            <a:r>
              <a:rPr lang="en-US" sz="2000" b="0" dirty="0"/>
              <a:t>2019 ISA President</a:t>
            </a:r>
            <a:endParaRPr lang="en-US" altLang="en-US" sz="2000" b="0" i="1" dirty="0"/>
          </a:p>
        </p:txBody>
      </p:sp>
    </p:spTree>
    <p:extLst>
      <p:ext uri="{BB962C8B-B14F-4D97-AF65-F5344CB8AC3E}">
        <p14:creationId xmlns:p14="http://schemas.microsoft.com/office/powerpoint/2010/main" val="130529292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a:xfrm>
            <a:off x="511175" y="279641"/>
            <a:ext cx="8382000" cy="609600"/>
          </a:xfrm>
        </p:spPr>
        <p:txBody>
          <a:bodyPr/>
          <a:lstStyle/>
          <a:p>
            <a:pPr>
              <a:defRPr/>
            </a:pPr>
            <a:r>
              <a:rPr lang="en-US" dirty="0"/>
              <a:t>Volunteer interest</a:t>
            </a:r>
          </a:p>
        </p:txBody>
      </p:sp>
      <p:sp>
        <p:nvSpPr>
          <p:cNvPr id="486403" name="Rectangle 3"/>
          <p:cNvSpPr>
            <a:spLocks noGrp="1" noChangeArrowheads="1"/>
          </p:cNvSpPr>
          <p:nvPr>
            <p:ph type="body" sz="half" idx="1"/>
          </p:nvPr>
        </p:nvSpPr>
        <p:spPr>
          <a:xfrm>
            <a:off x="3657600" y="1405718"/>
            <a:ext cx="5162550" cy="4843986"/>
          </a:xfrm>
        </p:spPr>
        <p:txBody>
          <a:bodyPr/>
          <a:lstStyle/>
          <a:p>
            <a:pPr marL="0" indent="0">
              <a:lnSpc>
                <a:spcPct val="95000"/>
              </a:lnSpc>
              <a:buClr>
                <a:srgbClr val="072B61"/>
              </a:buClr>
              <a:buNone/>
              <a:defRPr/>
            </a:pPr>
            <a:r>
              <a:rPr lang="en-US" dirty="0">
                <a:solidFill>
                  <a:schemeClr val="tx1"/>
                </a:solidFill>
              </a:rPr>
              <a:t>Reasons people </a:t>
            </a:r>
            <a:r>
              <a:rPr lang="en-US" i="1" dirty="0">
                <a:solidFill>
                  <a:schemeClr val="tx1"/>
                </a:solidFill>
              </a:rPr>
              <a:t>lose</a:t>
            </a:r>
            <a:r>
              <a:rPr lang="en-US" dirty="0">
                <a:solidFill>
                  <a:schemeClr val="tx1"/>
                </a:solidFill>
              </a:rPr>
              <a:t> interest:</a:t>
            </a:r>
          </a:p>
          <a:p>
            <a:pPr marL="736600" lvl="1" indent="-495300">
              <a:lnSpc>
                <a:spcPct val="95000"/>
              </a:lnSpc>
              <a:buClr>
                <a:srgbClr val="072B61"/>
              </a:buClr>
              <a:buFont typeface="Arial" charset="0"/>
              <a:buChar char="–"/>
              <a:defRPr/>
            </a:pPr>
            <a:r>
              <a:rPr lang="en-US" sz="2200" dirty="0">
                <a:solidFill>
                  <a:schemeClr val="tx1"/>
                </a:solidFill>
              </a:rPr>
              <a:t>Discrepancies between expectations and reality</a:t>
            </a:r>
          </a:p>
          <a:p>
            <a:pPr marL="736600" lvl="1" indent="-495300">
              <a:lnSpc>
                <a:spcPct val="95000"/>
              </a:lnSpc>
              <a:buClr>
                <a:srgbClr val="072B61"/>
              </a:buClr>
              <a:buFont typeface="Arial" charset="0"/>
              <a:buChar char="–"/>
              <a:defRPr/>
            </a:pPr>
            <a:r>
              <a:rPr lang="en-US" sz="2200" dirty="0">
                <a:solidFill>
                  <a:schemeClr val="tx1"/>
                </a:solidFill>
              </a:rPr>
              <a:t>No praise, reward, or feeling of making a difference</a:t>
            </a:r>
          </a:p>
          <a:p>
            <a:pPr marL="736600" lvl="1" indent="-495300">
              <a:lnSpc>
                <a:spcPct val="95000"/>
              </a:lnSpc>
              <a:buClr>
                <a:srgbClr val="072B61"/>
              </a:buClr>
              <a:buFont typeface="Arial" charset="0"/>
              <a:buChar char="–"/>
              <a:defRPr/>
            </a:pPr>
            <a:r>
              <a:rPr lang="en-US" sz="2200" dirty="0">
                <a:solidFill>
                  <a:schemeClr val="tx1"/>
                </a:solidFill>
              </a:rPr>
              <a:t>Routine assignments - no variety</a:t>
            </a:r>
          </a:p>
          <a:p>
            <a:pPr marL="736600" lvl="1" indent="-495300">
              <a:lnSpc>
                <a:spcPct val="95000"/>
              </a:lnSpc>
              <a:buClr>
                <a:srgbClr val="072B61"/>
              </a:buClr>
              <a:buFont typeface="Arial" charset="0"/>
              <a:buChar char="–"/>
              <a:defRPr/>
            </a:pPr>
            <a:r>
              <a:rPr lang="en-US" sz="2200" dirty="0">
                <a:solidFill>
                  <a:schemeClr val="tx1"/>
                </a:solidFill>
              </a:rPr>
              <a:t>Lack of support</a:t>
            </a:r>
          </a:p>
          <a:p>
            <a:pPr marL="736600" lvl="1" indent="-495300">
              <a:lnSpc>
                <a:spcPct val="95000"/>
              </a:lnSpc>
              <a:buClr>
                <a:srgbClr val="072B61"/>
              </a:buClr>
              <a:buFont typeface="Arial" charset="0"/>
              <a:buChar char="–"/>
              <a:defRPr/>
            </a:pPr>
            <a:r>
              <a:rPr lang="en-US" sz="2200" dirty="0">
                <a:solidFill>
                  <a:schemeClr val="tx1"/>
                </a:solidFill>
              </a:rPr>
              <a:t>Little prestige</a:t>
            </a:r>
          </a:p>
          <a:p>
            <a:pPr marL="736600" lvl="1" indent="-495300">
              <a:lnSpc>
                <a:spcPct val="95000"/>
              </a:lnSpc>
              <a:buClr>
                <a:srgbClr val="072B61"/>
              </a:buClr>
              <a:buFont typeface="Arial" charset="0"/>
              <a:buChar char="–"/>
              <a:defRPr/>
            </a:pPr>
            <a:r>
              <a:rPr lang="en-US" sz="2200" dirty="0">
                <a:solidFill>
                  <a:schemeClr val="tx1"/>
                </a:solidFill>
              </a:rPr>
              <a:t>No growth</a:t>
            </a:r>
          </a:p>
          <a:p>
            <a:pPr marL="736600" lvl="1" indent="-495300">
              <a:lnSpc>
                <a:spcPct val="95000"/>
              </a:lnSpc>
              <a:buClr>
                <a:srgbClr val="072B61"/>
              </a:buClr>
              <a:buFont typeface="Arial" charset="0"/>
              <a:buChar char="–"/>
              <a:defRPr/>
            </a:pPr>
            <a:r>
              <a:rPr lang="en-US" sz="2200" dirty="0">
                <a:solidFill>
                  <a:schemeClr val="tx1"/>
                </a:solidFill>
              </a:rPr>
              <a:t>Tension among co-workers</a:t>
            </a:r>
          </a:p>
          <a:p>
            <a:pPr marL="736600" lvl="1" indent="-495300">
              <a:lnSpc>
                <a:spcPct val="95000"/>
              </a:lnSpc>
              <a:buClr>
                <a:srgbClr val="072B61"/>
              </a:buClr>
              <a:buFont typeface="Arial" charset="0"/>
              <a:buChar char="–"/>
              <a:defRPr/>
            </a:pPr>
            <a:r>
              <a:rPr lang="en-US" sz="2200" dirty="0">
                <a:solidFill>
                  <a:schemeClr val="tx1"/>
                </a:solidFill>
              </a:rPr>
              <a:t>Needs not being met</a:t>
            </a:r>
          </a:p>
          <a:p>
            <a:pPr marL="736600" lvl="1" indent="-495300">
              <a:lnSpc>
                <a:spcPct val="95000"/>
              </a:lnSpc>
              <a:buClr>
                <a:srgbClr val="072B61"/>
              </a:buClr>
              <a:buFont typeface="Arial" charset="0"/>
              <a:buChar char="–"/>
              <a:defRPr/>
            </a:pPr>
            <a:r>
              <a:rPr lang="en-US" sz="2200" dirty="0">
                <a:solidFill>
                  <a:schemeClr val="tx1"/>
                </a:solidFill>
              </a:rPr>
              <a:t>No training</a:t>
            </a:r>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655094" y="1515089"/>
            <a:ext cx="2598038" cy="3084205"/>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04280507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86402"/>
                                        </p:tgtEl>
                                        <p:attrNameLst>
                                          <p:attrName>style.visibility</p:attrName>
                                        </p:attrNameLst>
                                      </p:cBhvr>
                                      <p:to>
                                        <p:strVal val="visible"/>
                                      </p:to>
                                    </p:set>
                                    <p:animEffect transition="in" filter="wipe(left)">
                                      <p:cBhvr>
                                        <p:cTn id="7" dur="500"/>
                                        <p:tgtEl>
                                          <p:spTgt spid="48640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86403">
                                            <p:txEl>
                                              <p:pRg st="0" end="0"/>
                                            </p:txEl>
                                          </p:spTgt>
                                        </p:tgtEl>
                                        <p:attrNameLst>
                                          <p:attrName>style.visibility</p:attrName>
                                        </p:attrNameLst>
                                      </p:cBhvr>
                                      <p:to>
                                        <p:strVal val="visible"/>
                                      </p:to>
                                    </p:set>
                                    <p:animEffect transition="in" filter="wipe(left)">
                                      <p:cBhvr>
                                        <p:cTn id="16" dur="500"/>
                                        <p:tgtEl>
                                          <p:spTgt spid="48640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86403">
                                            <p:txEl>
                                              <p:pRg st="1" end="1"/>
                                            </p:txEl>
                                          </p:spTgt>
                                        </p:tgtEl>
                                        <p:attrNameLst>
                                          <p:attrName>style.visibility</p:attrName>
                                        </p:attrNameLst>
                                      </p:cBhvr>
                                      <p:to>
                                        <p:strVal val="visible"/>
                                      </p:to>
                                    </p:set>
                                    <p:animEffect transition="in" filter="wipe(left)">
                                      <p:cBhvr>
                                        <p:cTn id="21" dur="500"/>
                                        <p:tgtEl>
                                          <p:spTgt spid="48640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86403">
                                            <p:txEl>
                                              <p:pRg st="2" end="2"/>
                                            </p:txEl>
                                          </p:spTgt>
                                        </p:tgtEl>
                                        <p:attrNameLst>
                                          <p:attrName>style.visibility</p:attrName>
                                        </p:attrNameLst>
                                      </p:cBhvr>
                                      <p:to>
                                        <p:strVal val="visible"/>
                                      </p:to>
                                    </p:set>
                                    <p:animEffect transition="in" filter="wipe(left)">
                                      <p:cBhvr>
                                        <p:cTn id="26" dur="500"/>
                                        <p:tgtEl>
                                          <p:spTgt spid="48640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86403">
                                            <p:txEl>
                                              <p:pRg st="3" end="3"/>
                                            </p:txEl>
                                          </p:spTgt>
                                        </p:tgtEl>
                                        <p:attrNameLst>
                                          <p:attrName>style.visibility</p:attrName>
                                        </p:attrNameLst>
                                      </p:cBhvr>
                                      <p:to>
                                        <p:strVal val="visible"/>
                                      </p:to>
                                    </p:set>
                                    <p:animEffect transition="in" filter="wipe(left)">
                                      <p:cBhvr>
                                        <p:cTn id="31" dur="500"/>
                                        <p:tgtEl>
                                          <p:spTgt spid="48640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86403">
                                            <p:txEl>
                                              <p:pRg st="4" end="4"/>
                                            </p:txEl>
                                          </p:spTgt>
                                        </p:tgtEl>
                                        <p:attrNameLst>
                                          <p:attrName>style.visibility</p:attrName>
                                        </p:attrNameLst>
                                      </p:cBhvr>
                                      <p:to>
                                        <p:strVal val="visible"/>
                                      </p:to>
                                    </p:set>
                                    <p:animEffect transition="in" filter="wipe(left)">
                                      <p:cBhvr>
                                        <p:cTn id="36" dur="500"/>
                                        <p:tgtEl>
                                          <p:spTgt spid="48640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86403">
                                            <p:txEl>
                                              <p:pRg st="5" end="5"/>
                                            </p:txEl>
                                          </p:spTgt>
                                        </p:tgtEl>
                                        <p:attrNameLst>
                                          <p:attrName>style.visibility</p:attrName>
                                        </p:attrNameLst>
                                      </p:cBhvr>
                                      <p:to>
                                        <p:strVal val="visible"/>
                                      </p:to>
                                    </p:set>
                                    <p:animEffect transition="in" filter="wipe(left)">
                                      <p:cBhvr>
                                        <p:cTn id="41" dur="500"/>
                                        <p:tgtEl>
                                          <p:spTgt spid="48640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486403">
                                            <p:txEl>
                                              <p:pRg st="6" end="6"/>
                                            </p:txEl>
                                          </p:spTgt>
                                        </p:tgtEl>
                                        <p:attrNameLst>
                                          <p:attrName>style.visibility</p:attrName>
                                        </p:attrNameLst>
                                      </p:cBhvr>
                                      <p:to>
                                        <p:strVal val="visible"/>
                                      </p:to>
                                    </p:set>
                                    <p:animEffect transition="in" filter="wipe(left)">
                                      <p:cBhvr>
                                        <p:cTn id="46" dur="500"/>
                                        <p:tgtEl>
                                          <p:spTgt spid="486403">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486403">
                                            <p:txEl>
                                              <p:pRg st="7" end="7"/>
                                            </p:txEl>
                                          </p:spTgt>
                                        </p:tgtEl>
                                        <p:attrNameLst>
                                          <p:attrName>style.visibility</p:attrName>
                                        </p:attrNameLst>
                                      </p:cBhvr>
                                      <p:to>
                                        <p:strVal val="visible"/>
                                      </p:to>
                                    </p:set>
                                    <p:animEffect transition="in" filter="wipe(left)">
                                      <p:cBhvr>
                                        <p:cTn id="51" dur="500"/>
                                        <p:tgtEl>
                                          <p:spTgt spid="48640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486403">
                                            <p:txEl>
                                              <p:pRg st="8" end="8"/>
                                            </p:txEl>
                                          </p:spTgt>
                                        </p:tgtEl>
                                        <p:attrNameLst>
                                          <p:attrName>style.visibility</p:attrName>
                                        </p:attrNameLst>
                                      </p:cBhvr>
                                      <p:to>
                                        <p:strVal val="visible"/>
                                      </p:to>
                                    </p:set>
                                    <p:animEffect transition="in" filter="wipe(left)">
                                      <p:cBhvr>
                                        <p:cTn id="56" dur="500"/>
                                        <p:tgtEl>
                                          <p:spTgt spid="486403">
                                            <p:txEl>
                                              <p:pRg st="8" end="8"/>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486403">
                                            <p:txEl>
                                              <p:pRg st="9" end="9"/>
                                            </p:txEl>
                                          </p:spTgt>
                                        </p:tgtEl>
                                        <p:attrNameLst>
                                          <p:attrName>style.visibility</p:attrName>
                                        </p:attrNameLst>
                                      </p:cBhvr>
                                      <p:to>
                                        <p:strVal val="visible"/>
                                      </p:to>
                                    </p:set>
                                    <p:animEffect transition="in" filter="wipe(left)">
                                      <p:cBhvr>
                                        <p:cTn id="61" dur="500"/>
                                        <p:tgtEl>
                                          <p:spTgt spid="48640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402" grpId="0" autoUpdateAnimBg="0"/>
      <p:bldP spid="486403"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a:xfrm>
            <a:off x="546100" y="319991"/>
            <a:ext cx="8382000" cy="523220"/>
          </a:xfrm>
        </p:spPr>
        <p:txBody>
          <a:bodyPr anchor="t">
            <a:spAutoFit/>
          </a:bodyPr>
          <a:lstStyle/>
          <a:p>
            <a:pPr>
              <a:defRPr/>
            </a:pPr>
            <a:r>
              <a:rPr lang="en-US" dirty="0"/>
              <a:t>Repetition</a:t>
            </a:r>
          </a:p>
        </p:txBody>
      </p:sp>
      <p:sp>
        <p:nvSpPr>
          <p:cNvPr id="492547" name="Rectangle 3"/>
          <p:cNvSpPr>
            <a:spLocks noGrp="1" noChangeArrowheads="1"/>
          </p:cNvSpPr>
          <p:nvPr>
            <p:ph type="body" sz="half" idx="1"/>
          </p:nvPr>
        </p:nvSpPr>
        <p:spPr>
          <a:xfrm>
            <a:off x="3643951" y="1446663"/>
            <a:ext cx="5186149" cy="4827139"/>
          </a:xfrm>
        </p:spPr>
        <p:txBody>
          <a:bodyPr vert="horz" wrap="square" lIns="0" tIns="0" rIns="0" bIns="0" numCol="1" anchor="t" anchorCtr="0" compatLnSpc="1">
            <a:prstTxWarp prst="textNoShape">
              <a:avLst/>
            </a:prstTxWarp>
          </a:bodyPr>
          <a:lstStyle/>
          <a:p>
            <a:pPr marL="0" indent="0">
              <a:spcBef>
                <a:spcPct val="40000"/>
              </a:spcBef>
              <a:buClr>
                <a:srgbClr val="072B61"/>
              </a:buClr>
              <a:buNone/>
              <a:defRPr/>
            </a:pPr>
            <a:r>
              <a:rPr lang="en-US" dirty="0">
                <a:solidFill>
                  <a:schemeClr val="tx1"/>
                </a:solidFill>
              </a:rPr>
              <a:t>Recruiting is a continual process</a:t>
            </a:r>
          </a:p>
          <a:p>
            <a:pPr marL="0" indent="0">
              <a:spcBef>
                <a:spcPct val="40000"/>
              </a:spcBef>
              <a:buClr>
                <a:srgbClr val="072B61"/>
              </a:buClr>
              <a:buNone/>
              <a:defRPr/>
            </a:pPr>
            <a:r>
              <a:rPr lang="en-US" dirty="0">
                <a:solidFill>
                  <a:schemeClr val="tx1"/>
                </a:solidFill>
              </a:rPr>
              <a:t>Repetition is important</a:t>
            </a:r>
          </a:p>
          <a:p>
            <a:pPr marL="631825" lvl="1" indent="-400050">
              <a:spcBef>
                <a:spcPct val="40000"/>
              </a:spcBef>
              <a:buClr>
                <a:srgbClr val="072B61"/>
              </a:buClr>
              <a:defRPr/>
            </a:pPr>
            <a:r>
              <a:rPr lang="en-US" sz="2200" dirty="0">
                <a:solidFill>
                  <a:schemeClr val="tx1"/>
                </a:solidFill>
              </a:rPr>
              <a:t>Not everyone is available when you need them</a:t>
            </a:r>
          </a:p>
          <a:p>
            <a:pPr marL="631825" lvl="1" indent="-400050">
              <a:spcBef>
                <a:spcPct val="40000"/>
              </a:spcBef>
              <a:buClr>
                <a:srgbClr val="072B61"/>
              </a:buClr>
              <a:defRPr/>
            </a:pPr>
            <a:r>
              <a:rPr lang="en-US" sz="2200" dirty="0">
                <a:solidFill>
                  <a:schemeClr val="tx1"/>
                </a:solidFill>
              </a:rPr>
              <a:t>People change jobs and may not know of your needs</a:t>
            </a:r>
          </a:p>
          <a:p>
            <a:pPr marL="631825" lvl="1" indent="-400050">
              <a:spcBef>
                <a:spcPct val="40000"/>
              </a:spcBef>
              <a:buClr>
                <a:srgbClr val="072B61"/>
              </a:buClr>
              <a:defRPr/>
            </a:pPr>
            <a:r>
              <a:rPr lang="en-US" sz="2200" dirty="0">
                <a:solidFill>
                  <a:schemeClr val="tx1"/>
                </a:solidFill>
              </a:rPr>
              <a:t>It’s the same as advertising: </a:t>
            </a:r>
            <a:br>
              <a:rPr lang="en-US" sz="2200" dirty="0">
                <a:solidFill>
                  <a:schemeClr val="tx1"/>
                </a:solidFill>
              </a:rPr>
            </a:br>
            <a:r>
              <a:rPr lang="en-US" sz="2200" dirty="0">
                <a:solidFill>
                  <a:schemeClr val="tx1"/>
                </a:solidFill>
              </a:rPr>
              <a:t>3 contacts to make an impact</a:t>
            </a:r>
          </a:p>
          <a:p>
            <a:pPr marL="0" indent="0">
              <a:spcBef>
                <a:spcPct val="40000"/>
              </a:spcBef>
              <a:buClr>
                <a:srgbClr val="072B61"/>
              </a:buClr>
              <a:buNone/>
              <a:defRPr/>
            </a:pPr>
            <a:r>
              <a:rPr lang="en-US" dirty="0">
                <a:solidFill>
                  <a:schemeClr val="tx1"/>
                </a:solidFill>
              </a:rPr>
              <a:t>Sincerity wins out over technique</a:t>
            </a:r>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696035" y="1527602"/>
            <a:ext cx="2492202" cy="2307419"/>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431070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92546"/>
                                        </p:tgtEl>
                                        <p:attrNameLst>
                                          <p:attrName>style.visibility</p:attrName>
                                        </p:attrNameLst>
                                      </p:cBhvr>
                                      <p:to>
                                        <p:strVal val="visible"/>
                                      </p:to>
                                    </p:set>
                                    <p:animEffect transition="in" filter="wipe(left)">
                                      <p:cBhvr>
                                        <p:cTn id="7" dur="500"/>
                                        <p:tgtEl>
                                          <p:spTgt spid="492546"/>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92547">
                                            <p:txEl>
                                              <p:pRg st="0" end="0"/>
                                            </p:txEl>
                                          </p:spTgt>
                                        </p:tgtEl>
                                        <p:attrNameLst>
                                          <p:attrName>style.visibility</p:attrName>
                                        </p:attrNameLst>
                                      </p:cBhvr>
                                      <p:to>
                                        <p:strVal val="visible"/>
                                      </p:to>
                                    </p:set>
                                    <p:animEffect transition="in" filter="wipe(left)">
                                      <p:cBhvr>
                                        <p:cTn id="16" dur="500"/>
                                        <p:tgtEl>
                                          <p:spTgt spid="49254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92547">
                                            <p:txEl>
                                              <p:pRg st="1" end="1"/>
                                            </p:txEl>
                                          </p:spTgt>
                                        </p:tgtEl>
                                        <p:attrNameLst>
                                          <p:attrName>style.visibility</p:attrName>
                                        </p:attrNameLst>
                                      </p:cBhvr>
                                      <p:to>
                                        <p:strVal val="visible"/>
                                      </p:to>
                                    </p:set>
                                    <p:animEffect transition="in" filter="wipe(left)">
                                      <p:cBhvr>
                                        <p:cTn id="21" dur="500"/>
                                        <p:tgtEl>
                                          <p:spTgt spid="492547">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92547">
                                            <p:txEl>
                                              <p:pRg st="2" end="2"/>
                                            </p:txEl>
                                          </p:spTgt>
                                        </p:tgtEl>
                                        <p:attrNameLst>
                                          <p:attrName>style.visibility</p:attrName>
                                        </p:attrNameLst>
                                      </p:cBhvr>
                                      <p:to>
                                        <p:strVal val="visible"/>
                                      </p:to>
                                    </p:set>
                                    <p:animEffect transition="in" filter="wipe(left)">
                                      <p:cBhvr>
                                        <p:cTn id="26" dur="500"/>
                                        <p:tgtEl>
                                          <p:spTgt spid="492547">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92547">
                                            <p:txEl>
                                              <p:pRg st="3" end="3"/>
                                            </p:txEl>
                                          </p:spTgt>
                                        </p:tgtEl>
                                        <p:attrNameLst>
                                          <p:attrName>style.visibility</p:attrName>
                                        </p:attrNameLst>
                                      </p:cBhvr>
                                      <p:to>
                                        <p:strVal val="visible"/>
                                      </p:to>
                                    </p:set>
                                    <p:animEffect transition="in" filter="wipe(left)">
                                      <p:cBhvr>
                                        <p:cTn id="31" dur="500"/>
                                        <p:tgtEl>
                                          <p:spTgt spid="492547">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92547">
                                            <p:txEl>
                                              <p:pRg st="4" end="4"/>
                                            </p:txEl>
                                          </p:spTgt>
                                        </p:tgtEl>
                                        <p:attrNameLst>
                                          <p:attrName>style.visibility</p:attrName>
                                        </p:attrNameLst>
                                      </p:cBhvr>
                                      <p:to>
                                        <p:strVal val="visible"/>
                                      </p:to>
                                    </p:set>
                                    <p:animEffect transition="in" filter="wipe(left)">
                                      <p:cBhvr>
                                        <p:cTn id="36" dur="500"/>
                                        <p:tgtEl>
                                          <p:spTgt spid="492547">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92547">
                                            <p:txEl>
                                              <p:pRg st="5" end="5"/>
                                            </p:txEl>
                                          </p:spTgt>
                                        </p:tgtEl>
                                        <p:attrNameLst>
                                          <p:attrName>style.visibility</p:attrName>
                                        </p:attrNameLst>
                                      </p:cBhvr>
                                      <p:to>
                                        <p:strVal val="visible"/>
                                      </p:to>
                                    </p:set>
                                    <p:animEffect transition="in" filter="wipe(left)">
                                      <p:cBhvr>
                                        <p:cTn id="41" dur="500"/>
                                        <p:tgtEl>
                                          <p:spTgt spid="4925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546" grpId="0" autoUpdateAnimBg="0"/>
      <p:bldP spid="492547"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a:xfrm>
            <a:off x="533400" y="302529"/>
            <a:ext cx="8382000" cy="523220"/>
          </a:xfrm>
        </p:spPr>
        <p:txBody>
          <a:bodyPr anchor="t">
            <a:spAutoFit/>
          </a:bodyPr>
          <a:lstStyle/>
          <a:p>
            <a:pPr>
              <a:defRPr/>
            </a:pPr>
            <a:r>
              <a:rPr lang="en-US" dirty="0"/>
              <a:t>Training</a:t>
            </a:r>
          </a:p>
        </p:txBody>
      </p:sp>
      <p:sp>
        <p:nvSpPr>
          <p:cNvPr id="387075" name="Rectangle 3"/>
          <p:cNvSpPr>
            <a:spLocks noGrp="1" noChangeArrowheads="1"/>
          </p:cNvSpPr>
          <p:nvPr>
            <p:ph type="body" sz="half" idx="1"/>
          </p:nvPr>
        </p:nvSpPr>
        <p:spPr>
          <a:xfrm>
            <a:off x="3657600" y="1451856"/>
            <a:ext cx="5220272" cy="4938712"/>
          </a:xfrm>
        </p:spPr>
        <p:txBody>
          <a:bodyPr vert="horz" wrap="square" lIns="0" tIns="0" rIns="0" bIns="0" numCol="1" anchor="t" anchorCtr="0" compatLnSpc="1">
            <a:prstTxWarp prst="textNoShape">
              <a:avLst/>
            </a:prstTxWarp>
          </a:bodyPr>
          <a:lstStyle/>
          <a:p>
            <a:pPr marL="0" indent="0">
              <a:spcBef>
                <a:spcPct val="45000"/>
              </a:spcBef>
              <a:buNone/>
              <a:defRPr/>
            </a:pPr>
            <a:r>
              <a:rPr lang="en-US" dirty="0">
                <a:solidFill>
                  <a:schemeClr val="tx1"/>
                </a:solidFill>
              </a:rPr>
              <a:t>Everyone needs training</a:t>
            </a:r>
          </a:p>
          <a:p>
            <a:pPr marL="692150" lvl="1" indent="-457200">
              <a:spcBef>
                <a:spcPct val="45000"/>
              </a:spcBef>
              <a:buClr>
                <a:srgbClr val="000066"/>
              </a:buClr>
              <a:buFont typeface="UniversS 45 Light" pitchFamily="2" charset="0"/>
              <a:buAutoNum type="arabicPeriod"/>
              <a:defRPr/>
            </a:pPr>
            <a:r>
              <a:rPr lang="en-US" sz="2200" dirty="0">
                <a:solidFill>
                  <a:schemeClr val="tx1"/>
                </a:solidFill>
              </a:rPr>
              <a:t>Not providing training…</a:t>
            </a:r>
          </a:p>
          <a:p>
            <a:pPr marL="1146175" lvl="1" indent="-341313">
              <a:spcBef>
                <a:spcPts val="600"/>
              </a:spcBef>
              <a:buClr>
                <a:srgbClr val="000066"/>
              </a:buClr>
            </a:pPr>
            <a:r>
              <a:rPr lang="en-US" dirty="0">
                <a:solidFill>
                  <a:schemeClr val="tx1"/>
                </a:solidFill>
              </a:rPr>
              <a:t>Your teenage kid and the car…</a:t>
            </a:r>
          </a:p>
          <a:p>
            <a:pPr marL="692150" lvl="1" indent="-457200">
              <a:spcBef>
                <a:spcPct val="45000"/>
              </a:spcBef>
              <a:buFont typeface="+mj-lt"/>
              <a:buAutoNum type="arabicPeriod" startAt="2"/>
              <a:defRPr/>
            </a:pPr>
            <a:r>
              <a:rPr lang="en-US" sz="2200" dirty="0">
                <a:solidFill>
                  <a:schemeClr val="tx1"/>
                </a:solidFill>
              </a:rPr>
              <a:t>Allow time to get to know one another</a:t>
            </a:r>
          </a:p>
          <a:p>
            <a:pPr marL="692150" lvl="1" indent="-457200">
              <a:spcBef>
                <a:spcPct val="45000"/>
              </a:spcBef>
              <a:buFont typeface="UniversS 45 Light" pitchFamily="2" charset="0"/>
              <a:buAutoNum type="arabicPeriod" startAt="2"/>
              <a:defRPr/>
            </a:pPr>
            <a:r>
              <a:rPr lang="en-US" sz="2200" dirty="0">
                <a:solidFill>
                  <a:schemeClr val="tx1"/>
                </a:solidFill>
              </a:rPr>
              <a:t>Discuss your purpose &amp; policies</a:t>
            </a:r>
          </a:p>
          <a:p>
            <a:pPr marL="692150" lvl="1" indent="-457200">
              <a:spcBef>
                <a:spcPct val="45000"/>
              </a:spcBef>
              <a:buFont typeface="UniversS 45 Light" pitchFamily="2" charset="0"/>
              <a:buAutoNum type="arabicPeriod" startAt="2"/>
              <a:defRPr/>
            </a:pPr>
            <a:r>
              <a:rPr lang="en-US" sz="2200" dirty="0">
                <a:solidFill>
                  <a:schemeClr val="tx1"/>
                </a:solidFill>
              </a:rPr>
              <a:t>Explain committee structure and responsibilities</a:t>
            </a:r>
          </a:p>
          <a:p>
            <a:pPr marL="692150" lvl="1" indent="-457200">
              <a:spcBef>
                <a:spcPct val="45000"/>
              </a:spcBef>
              <a:buFont typeface="UniversS 45 Light" pitchFamily="2" charset="0"/>
              <a:buAutoNum type="arabicPeriod" startAt="2"/>
              <a:defRPr/>
            </a:pPr>
            <a:r>
              <a:rPr lang="en-US" sz="2200" dirty="0">
                <a:solidFill>
                  <a:schemeClr val="tx1"/>
                </a:solidFill>
              </a:rPr>
              <a:t>Clarify goals and agree upon objectives</a:t>
            </a:r>
          </a:p>
        </p:txBody>
      </p:sp>
      <p:pic>
        <p:nvPicPr>
          <p:cNvPr id="387083" name="Picture 11" descr="leadership1"/>
          <p:cNvPicPr>
            <a:picLocks noGrp="1" noChangeAspect="1" noChangeArrowheads="1"/>
          </p:cNvPicPr>
          <p:nvPr>
            <p:ph sz="half" idx="2"/>
          </p:nvPr>
        </p:nvPicPr>
        <p:blipFill rotWithShape="1">
          <a:blip r:embed="rId3" cstate="print"/>
          <a:srcRect l="19041" b="2553"/>
          <a:stretch/>
        </p:blipFill>
        <p:spPr>
          <a:xfrm>
            <a:off x="696032" y="1509645"/>
            <a:ext cx="2511191" cy="2161603"/>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0895562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87074"/>
                                        </p:tgtEl>
                                        <p:attrNameLst>
                                          <p:attrName>style.visibility</p:attrName>
                                        </p:attrNameLst>
                                      </p:cBhvr>
                                      <p:to>
                                        <p:strVal val="visible"/>
                                      </p:to>
                                    </p:set>
                                    <p:animEffect transition="in" filter="wipe(left)">
                                      <p:cBhvr>
                                        <p:cTn id="7" dur="500"/>
                                        <p:tgtEl>
                                          <p:spTgt spid="38707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87083"/>
                                        </p:tgtEl>
                                        <p:attrNameLst>
                                          <p:attrName>style.visibility</p:attrName>
                                        </p:attrNameLst>
                                      </p:cBhvr>
                                      <p:to>
                                        <p:strVal val="visible"/>
                                      </p:to>
                                    </p:set>
                                    <p:animEffect transition="in" filter="fade">
                                      <p:cBhvr>
                                        <p:cTn id="11" dur="500"/>
                                        <p:tgtEl>
                                          <p:spTgt spid="38708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87075">
                                            <p:txEl>
                                              <p:pRg st="0" end="0"/>
                                            </p:txEl>
                                          </p:spTgt>
                                        </p:tgtEl>
                                        <p:attrNameLst>
                                          <p:attrName>style.visibility</p:attrName>
                                        </p:attrNameLst>
                                      </p:cBhvr>
                                      <p:to>
                                        <p:strVal val="visible"/>
                                      </p:to>
                                    </p:set>
                                    <p:animEffect transition="in" filter="wipe(left)">
                                      <p:cBhvr>
                                        <p:cTn id="16" dur="500"/>
                                        <p:tgtEl>
                                          <p:spTgt spid="38707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87075">
                                            <p:txEl>
                                              <p:pRg st="1" end="1"/>
                                            </p:txEl>
                                          </p:spTgt>
                                        </p:tgtEl>
                                        <p:attrNameLst>
                                          <p:attrName>style.visibility</p:attrName>
                                        </p:attrNameLst>
                                      </p:cBhvr>
                                      <p:to>
                                        <p:strVal val="visible"/>
                                      </p:to>
                                    </p:set>
                                    <p:animEffect transition="in" filter="wipe(left)">
                                      <p:cBhvr>
                                        <p:cTn id="21" dur="500"/>
                                        <p:tgtEl>
                                          <p:spTgt spid="38707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87075">
                                            <p:txEl>
                                              <p:pRg st="2" end="2"/>
                                            </p:txEl>
                                          </p:spTgt>
                                        </p:tgtEl>
                                        <p:attrNameLst>
                                          <p:attrName>style.visibility</p:attrName>
                                        </p:attrNameLst>
                                      </p:cBhvr>
                                      <p:to>
                                        <p:strVal val="visible"/>
                                      </p:to>
                                    </p:set>
                                    <p:animEffect transition="in" filter="wipe(left)">
                                      <p:cBhvr>
                                        <p:cTn id="26" dur="500"/>
                                        <p:tgtEl>
                                          <p:spTgt spid="38707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87075">
                                            <p:txEl>
                                              <p:pRg st="3" end="3"/>
                                            </p:txEl>
                                          </p:spTgt>
                                        </p:tgtEl>
                                        <p:attrNameLst>
                                          <p:attrName>style.visibility</p:attrName>
                                        </p:attrNameLst>
                                      </p:cBhvr>
                                      <p:to>
                                        <p:strVal val="visible"/>
                                      </p:to>
                                    </p:set>
                                    <p:animEffect transition="in" filter="wipe(left)">
                                      <p:cBhvr>
                                        <p:cTn id="31" dur="500"/>
                                        <p:tgtEl>
                                          <p:spTgt spid="387075">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387075">
                                            <p:txEl>
                                              <p:pRg st="4" end="4"/>
                                            </p:txEl>
                                          </p:spTgt>
                                        </p:tgtEl>
                                        <p:attrNameLst>
                                          <p:attrName>style.visibility</p:attrName>
                                        </p:attrNameLst>
                                      </p:cBhvr>
                                      <p:to>
                                        <p:strVal val="visible"/>
                                      </p:to>
                                    </p:set>
                                    <p:animEffect transition="in" filter="wipe(left)">
                                      <p:cBhvr>
                                        <p:cTn id="36" dur="500"/>
                                        <p:tgtEl>
                                          <p:spTgt spid="387075">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87075">
                                            <p:txEl>
                                              <p:pRg st="5" end="5"/>
                                            </p:txEl>
                                          </p:spTgt>
                                        </p:tgtEl>
                                        <p:attrNameLst>
                                          <p:attrName>style.visibility</p:attrName>
                                        </p:attrNameLst>
                                      </p:cBhvr>
                                      <p:to>
                                        <p:strVal val="visible"/>
                                      </p:to>
                                    </p:set>
                                    <p:animEffect transition="in" filter="wipe(left)">
                                      <p:cBhvr>
                                        <p:cTn id="41" dur="500"/>
                                        <p:tgtEl>
                                          <p:spTgt spid="387075">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387075">
                                            <p:txEl>
                                              <p:pRg st="6" end="6"/>
                                            </p:txEl>
                                          </p:spTgt>
                                        </p:tgtEl>
                                        <p:attrNameLst>
                                          <p:attrName>style.visibility</p:attrName>
                                        </p:attrNameLst>
                                      </p:cBhvr>
                                      <p:to>
                                        <p:strVal val="visible"/>
                                      </p:to>
                                    </p:set>
                                    <p:animEffect transition="in" filter="wipe(left)">
                                      <p:cBhvr>
                                        <p:cTn id="46" dur="500"/>
                                        <p:tgtEl>
                                          <p:spTgt spid="3870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074" grpId="0" autoUpdateAnimBg="0"/>
      <p:bldP spid="387075"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6162" name="Rectangle 2"/>
          <p:cNvSpPr>
            <a:spLocks noGrp="1" noChangeArrowheads="1"/>
          </p:cNvSpPr>
          <p:nvPr>
            <p:ph type="title"/>
          </p:nvPr>
        </p:nvSpPr>
        <p:spPr>
          <a:xfrm>
            <a:off x="533400" y="302529"/>
            <a:ext cx="8382000" cy="523220"/>
          </a:xfrm>
        </p:spPr>
        <p:txBody>
          <a:bodyPr anchor="t">
            <a:spAutoFit/>
          </a:bodyPr>
          <a:lstStyle/>
          <a:p>
            <a:pPr>
              <a:defRPr/>
            </a:pPr>
            <a:r>
              <a:rPr lang="en-US" dirty="0"/>
              <a:t>Training</a:t>
            </a:r>
          </a:p>
        </p:txBody>
      </p:sp>
      <p:sp>
        <p:nvSpPr>
          <p:cNvPr id="476163" name="Rectangle 3"/>
          <p:cNvSpPr>
            <a:spLocks noGrp="1" noChangeArrowheads="1"/>
          </p:cNvSpPr>
          <p:nvPr>
            <p:ph type="body" sz="half" idx="1"/>
          </p:nvPr>
        </p:nvSpPr>
        <p:spPr>
          <a:xfrm>
            <a:off x="3698542" y="1460311"/>
            <a:ext cx="5107959" cy="4970014"/>
          </a:xfrm>
        </p:spPr>
        <p:txBody>
          <a:bodyPr vert="horz" wrap="square" lIns="0" tIns="0" rIns="0" bIns="0" numCol="1" anchor="t" anchorCtr="0" compatLnSpc="1">
            <a:prstTxWarp prst="textNoShape">
              <a:avLst/>
            </a:prstTxWarp>
          </a:bodyPr>
          <a:lstStyle/>
          <a:p>
            <a:pPr marL="0" indent="0">
              <a:lnSpc>
                <a:spcPct val="95000"/>
              </a:lnSpc>
              <a:spcBef>
                <a:spcPct val="35000"/>
              </a:spcBef>
              <a:buNone/>
              <a:defRPr/>
            </a:pPr>
            <a:r>
              <a:rPr lang="en-US" dirty="0">
                <a:solidFill>
                  <a:schemeClr val="tx1"/>
                </a:solidFill>
              </a:rPr>
              <a:t>Initial considerations:</a:t>
            </a:r>
          </a:p>
          <a:p>
            <a:pPr marL="692150" lvl="1" indent="-457200">
              <a:lnSpc>
                <a:spcPct val="95000"/>
              </a:lnSpc>
              <a:spcBef>
                <a:spcPct val="35000"/>
              </a:spcBef>
              <a:buClr>
                <a:srgbClr val="072B61"/>
              </a:buClr>
              <a:buFont typeface="UniversS 45 Light" pitchFamily="2" charset="0"/>
              <a:buAutoNum type="arabicPeriod"/>
              <a:defRPr/>
            </a:pPr>
            <a:r>
              <a:rPr lang="en-US" sz="2200" dirty="0">
                <a:solidFill>
                  <a:schemeClr val="tx1"/>
                </a:solidFill>
              </a:rPr>
              <a:t>What’s your mission/purpose?</a:t>
            </a:r>
          </a:p>
          <a:p>
            <a:pPr marL="692150" lvl="1" indent="-457200">
              <a:lnSpc>
                <a:spcPct val="95000"/>
              </a:lnSpc>
              <a:spcBef>
                <a:spcPct val="35000"/>
              </a:spcBef>
              <a:buClr>
                <a:srgbClr val="072B61"/>
              </a:buClr>
              <a:buFont typeface="UniversS 45 Light" pitchFamily="2" charset="0"/>
              <a:buAutoNum type="arabicPeriod"/>
              <a:defRPr/>
            </a:pPr>
            <a:r>
              <a:rPr lang="en-US" sz="2200" dirty="0">
                <a:solidFill>
                  <a:schemeClr val="tx1"/>
                </a:solidFill>
              </a:rPr>
              <a:t>What key result areas will you address?</a:t>
            </a:r>
          </a:p>
          <a:p>
            <a:pPr marL="692150" lvl="1" indent="-457200">
              <a:lnSpc>
                <a:spcPct val="95000"/>
              </a:lnSpc>
              <a:spcBef>
                <a:spcPct val="35000"/>
              </a:spcBef>
              <a:buClr>
                <a:srgbClr val="072B61"/>
              </a:buClr>
              <a:buFont typeface="UniversS 45 Light" pitchFamily="2" charset="0"/>
              <a:buAutoNum type="arabicPeriod"/>
              <a:defRPr/>
            </a:pPr>
            <a:r>
              <a:rPr lang="en-US" sz="2200" dirty="0">
                <a:solidFill>
                  <a:schemeClr val="tx1"/>
                </a:solidFill>
              </a:rPr>
              <a:t>Establish goals, objectives and time frames</a:t>
            </a:r>
          </a:p>
          <a:p>
            <a:pPr marL="692150" lvl="1" indent="-457200">
              <a:lnSpc>
                <a:spcPct val="95000"/>
              </a:lnSpc>
              <a:spcBef>
                <a:spcPct val="35000"/>
              </a:spcBef>
              <a:buClr>
                <a:srgbClr val="072B61"/>
              </a:buClr>
              <a:buFont typeface="UniversS 45 Light" pitchFamily="2" charset="0"/>
              <a:buAutoNum type="arabicPeriod"/>
              <a:defRPr/>
            </a:pPr>
            <a:r>
              <a:rPr lang="en-US" sz="2200" dirty="0">
                <a:solidFill>
                  <a:schemeClr val="tx1"/>
                </a:solidFill>
              </a:rPr>
              <a:t>How will progress be measured?</a:t>
            </a:r>
          </a:p>
          <a:p>
            <a:pPr marL="692150" lvl="1" indent="-457200">
              <a:lnSpc>
                <a:spcPct val="95000"/>
              </a:lnSpc>
              <a:spcBef>
                <a:spcPct val="35000"/>
              </a:spcBef>
              <a:buClr>
                <a:srgbClr val="072B61"/>
              </a:buClr>
              <a:buFont typeface="UniversS 45 Light" pitchFamily="2" charset="0"/>
              <a:buAutoNum type="arabicPeriod"/>
              <a:defRPr/>
            </a:pPr>
            <a:r>
              <a:rPr lang="en-US" sz="2200" dirty="0">
                <a:solidFill>
                  <a:schemeClr val="tx1"/>
                </a:solidFill>
              </a:rPr>
              <a:t>Who has authority?</a:t>
            </a:r>
          </a:p>
          <a:p>
            <a:pPr marL="692150" lvl="1" indent="-457200">
              <a:lnSpc>
                <a:spcPct val="95000"/>
              </a:lnSpc>
              <a:spcBef>
                <a:spcPct val="35000"/>
              </a:spcBef>
              <a:buClr>
                <a:srgbClr val="072B61"/>
              </a:buClr>
              <a:buFont typeface="UniversS 45 Light" pitchFamily="2" charset="0"/>
              <a:buAutoNum type="arabicPeriod"/>
              <a:defRPr/>
            </a:pPr>
            <a:r>
              <a:rPr lang="en-US" sz="2200" dirty="0">
                <a:solidFill>
                  <a:schemeClr val="tx1"/>
                </a:solidFill>
              </a:rPr>
              <a:t>Who will evaluate success, </a:t>
            </a:r>
            <a:br>
              <a:rPr lang="en-US" sz="2200" dirty="0">
                <a:solidFill>
                  <a:schemeClr val="tx1"/>
                </a:solidFill>
              </a:rPr>
            </a:br>
            <a:r>
              <a:rPr lang="en-US" sz="2200" dirty="0">
                <a:solidFill>
                  <a:schemeClr val="tx1"/>
                </a:solidFill>
              </a:rPr>
              <a:t>and when?</a:t>
            </a:r>
          </a:p>
        </p:txBody>
      </p:sp>
      <p:pic>
        <p:nvPicPr>
          <p:cNvPr id="6" name="Picture 11" descr="leadership1"/>
          <p:cNvPicPr>
            <a:picLocks noGrp="1" noChangeAspect="1" noChangeArrowheads="1"/>
          </p:cNvPicPr>
          <p:nvPr>
            <p:ph sz="half" idx="2"/>
          </p:nvPr>
        </p:nvPicPr>
        <p:blipFill rotWithShape="1">
          <a:blip r:embed="rId3" cstate="print"/>
          <a:srcRect l="19041" b="2553"/>
          <a:stretch/>
        </p:blipFill>
        <p:spPr>
          <a:xfrm>
            <a:off x="696032" y="1509645"/>
            <a:ext cx="2511191" cy="2161603"/>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0324916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76163">
                                            <p:txEl>
                                              <p:pRg st="0" end="0"/>
                                            </p:txEl>
                                          </p:spTgt>
                                        </p:tgtEl>
                                        <p:attrNameLst>
                                          <p:attrName>style.visibility</p:attrName>
                                        </p:attrNameLst>
                                      </p:cBhvr>
                                      <p:to>
                                        <p:strVal val="visible"/>
                                      </p:to>
                                    </p:set>
                                    <p:animEffect transition="in" filter="wipe(left)">
                                      <p:cBhvr>
                                        <p:cTn id="7" dur="500"/>
                                        <p:tgtEl>
                                          <p:spTgt spid="4761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76163">
                                            <p:txEl>
                                              <p:pRg st="1" end="1"/>
                                            </p:txEl>
                                          </p:spTgt>
                                        </p:tgtEl>
                                        <p:attrNameLst>
                                          <p:attrName>style.visibility</p:attrName>
                                        </p:attrNameLst>
                                      </p:cBhvr>
                                      <p:to>
                                        <p:strVal val="visible"/>
                                      </p:to>
                                    </p:set>
                                    <p:animEffect transition="in" filter="wipe(left)">
                                      <p:cBhvr>
                                        <p:cTn id="12" dur="500"/>
                                        <p:tgtEl>
                                          <p:spTgt spid="4761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76163">
                                            <p:txEl>
                                              <p:pRg st="2" end="2"/>
                                            </p:txEl>
                                          </p:spTgt>
                                        </p:tgtEl>
                                        <p:attrNameLst>
                                          <p:attrName>style.visibility</p:attrName>
                                        </p:attrNameLst>
                                      </p:cBhvr>
                                      <p:to>
                                        <p:strVal val="visible"/>
                                      </p:to>
                                    </p:set>
                                    <p:animEffect transition="in" filter="wipe(left)">
                                      <p:cBhvr>
                                        <p:cTn id="17" dur="500"/>
                                        <p:tgtEl>
                                          <p:spTgt spid="4761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76163">
                                            <p:txEl>
                                              <p:pRg st="3" end="3"/>
                                            </p:txEl>
                                          </p:spTgt>
                                        </p:tgtEl>
                                        <p:attrNameLst>
                                          <p:attrName>style.visibility</p:attrName>
                                        </p:attrNameLst>
                                      </p:cBhvr>
                                      <p:to>
                                        <p:strVal val="visible"/>
                                      </p:to>
                                    </p:set>
                                    <p:animEffect transition="in" filter="wipe(left)">
                                      <p:cBhvr>
                                        <p:cTn id="22" dur="500"/>
                                        <p:tgtEl>
                                          <p:spTgt spid="4761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76163">
                                            <p:txEl>
                                              <p:pRg st="4" end="4"/>
                                            </p:txEl>
                                          </p:spTgt>
                                        </p:tgtEl>
                                        <p:attrNameLst>
                                          <p:attrName>style.visibility</p:attrName>
                                        </p:attrNameLst>
                                      </p:cBhvr>
                                      <p:to>
                                        <p:strVal val="visible"/>
                                      </p:to>
                                    </p:set>
                                    <p:animEffect transition="in" filter="wipe(left)">
                                      <p:cBhvr>
                                        <p:cTn id="27" dur="500"/>
                                        <p:tgtEl>
                                          <p:spTgt spid="47616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76163">
                                            <p:txEl>
                                              <p:pRg st="5" end="5"/>
                                            </p:txEl>
                                          </p:spTgt>
                                        </p:tgtEl>
                                        <p:attrNameLst>
                                          <p:attrName>style.visibility</p:attrName>
                                        </p:attrNameLst>
                                      </p:cBhvr>
                                      <p:to>
                                        <p:strVal val="visible"/>
                                      </p:to>
                                    </p:set>
                                    <p:animEffect transition="in" filter="wipe(left)">
                                      <p:cBhvr>
                                        <p:cTn id="32" dur="500"/>
                                        <p:tgtEl>
                                          <p:spTgt spid="47616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76163">
                                            <p:txEl>
                                              <p:pRg st="6" end="6"/>
                                            </p:txEl>
                                          </p:spTgt>
                                        </p:tgtEl>
                                        <p:attrNameLst>
                                          <p:attrName>style.visibility</p:attrName>
                                        </p:attrNameLst>
                                      </p:cBhvr>
                                      <p:to>
                                        <p:strVal val="visible"/>
                                      </p:to>
                                    </p:set>
                                    <p:animEffect transition="in" filter="wipe(left)">
                                      <p:cBhvr>
                                        <p:cTn id="37" dur="500"/>
                                        <p:tgtEl>
                                          <p:spTgt spid="4761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6163"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22" name="Rectangle 2"/>
          <p:cNvSpPr>
            <a:spLocks noGrp="1" noChangeArrowheads="1"/>
          </p:cNvSpPr>
          <p:nvPr>
            <p:ph type="title"/>
          </p:nvPr>
        </p:nvSpPr>
        <p:spPr>
          <a:xfrm>
            <a:off x="533400" y="316177"/>
            <a:ext cx="8382000" cy="523220"/>
          </a:xfrm>
        </p:spPr>
        <p:txBody>
          <a:bodyPr anchor="t">
            <a:spAutoFit/>
          </a:bodyPr>
          <a:lstStyle/>
          <a:p>
            <a:pPr>
              <a:defRPr/>
            </a:pPr>
            <a:r>
              <a:rPr lang="en-US" dirty="0"/>
              <a:t>Board manual</a:t>
            </a:r>
          </a:p>
        </p:txBody>
      </p:sp>
      <p:sp>
        <p:nvSpPr>
          <p:cNvPr id="389123" name="Rectangle 3"/>
          <p:cNvSpPr>
            <a:spLocks noGrp="1" noChangeArrowheads="1"/>
          </p:cNvSpPr>
          <p:nvPr>
            <p:ph type="body" sz="half" idx="1"/>
          </p:nvPr>
        </p:nvSpPr>
        <p:spPr>
          <a:xfrm>
            <a:off x="3657600" y="1501254"/>
            <a:ext cx="5023618" cy="5090615"/>
          </a:xfrm>
        </p:spPr>
        <p:txBody>
          <a:bodyPr vert="horz" wrap="square" lIns="0" tIns="0" rIns="0" bIns="0" numCol="1" anchor="t" anchorCtr="0" compatLnSpc="1">
            <a:prstTxWarp prst="textNoShape">
              <a:avLst/>
            </a:prstTxWarp>
          </a:bodyPr>
          <a:lstStyle/>
          <a:p>
            <a:pPr marL="0" indent="0">
              <a:lnSpc>
                <a:spcPct val="95000"/>
              </a:lnSpc>
              <a:spcBef>
                <a:spcPct val="40000"/>
              </a:spcBef>
              <a:buClr>
                <a:srgbClr val="072B61"/>
              </a:buClr>
              <a:buNone/>
              <a:defRPr/>
            </a:pPr>
            <a:r>
              <a:rPr lang="en-US" dirty="0">
                <a:solidFill>
                  <a:schemeClr val="tx1"/>
                </a:solidFill>
                <a:latin typeface="+mj-lt"/>
              </a:rPr>
              <a:t>A resource for understanding &amp; clarification</a:t>
            </a:r>
          </a:p>
          <a:p>
            <a:pPr marL="457200" indent="-457200">
              <a:lnSpc>
                <a:spcPct val="95000"/>
              </a:lnSpc>
              <a:spcBef>
                <a:spcPct val="40000"/>
              </a:spcBef>
              <a:buClr>
                <a:srgbClr val="072B61"/>
              </a:buClr>
              <a:buFont typeface="+mj-lt"/>
              <a:buAutoNum type="arabicPeriod"/>
              <a:defRPr/>
            </a:pPr>
            <a:r>
              <a:rPr lang="en-US" sz="2200" dirty="0">
                <a:solidFill>
                  <a:schemeClr val="tx1"/>
                </a:solidFill>
                <a:latin typeface="+mj-lt"/>
              </a:rPr>
              <a:t>Organization’s purpose statement</a:t>
            </a:r>
          </a:p>
          <a:p>
            <a:pPr marL="457200" indent="-457200">
              <a:lnSpc>
                <a:spcPct val="95000"/>
              </a:lnSpc>
              <a:spcBef>
                <a:spcPct val="40000"/>
              </a:spcBef>
              <a:buClr>
                <a:srgbClr val="072B61"/>
              </a:buClr>
              <a:buFont typeface="+mj-lt"/>
              <a:buAutoNum type="arabicPeriod"/>
              <a:defRPr/>
            </a:pPr>
            <a:r>
              <a:rPr lang="en-US" sz="2200" dirty="0">
                <a:solidFill>
                  <a:schemeClr val="tx1"/>
                </a:solidFill>
                <a:latin typeface="+mj-lt"/>
              </a:rPr>
              <a:t>Constitution and bylaws</a:t>
            </a:r>
          </a:p>
          <a:p>
            <a:pPr marL="457200" indent="-457200">
              <a:lnSpc>
                <a:spcPct val="95000"/>
              </a:lnSpc>
              <a:spcBef>
                <a:spcPct val="40000"/>
              </a:spcBef>
              <a:buClr>
                <a:srgbClr val="072B61"/>
              </a:buClr>
              <a:buFont typeface="+mj-lt"/>
              <a:buAutoNum type="arabicPeriod"/>
              <a:defRPr/>
            </a:pPr>
            <a:r>
              <a:rPr lang="en-US" sz="2200" dirty="0">
                <a:solidFill>
                  <a:schemeClr val="tx1"/>
                </a:solidFill>
                <a:latin typeface="+mj-lt"/>
              </a:rPr>
              <a:t>Organization’s goals and current plans</a:t>
            </a:r>
          </a:p>
          <a:p>
            <a:pPr marL="457200" indent="-457200">
              <a:lnSpc>
                <a:spcPct val="95000"/>
              </a:lnSpc>
              <a:spcBef>
                <a:spcPct val="40000"/>
              </a:spcBef>
              <a:buClr>
                <a:srgbClr val="072B61"/>
              </a:buClr>
              <a:buFont typeface="+mj-lt"/>
              <a:buAutoNum type="arabicPeriod"/>
              <a:defRPr/>
            </a:pPr>
            <a:r>
              <a:rPr lang="en-US" sz="2200" dirty="0">
                <a:solidFill>
                  <a:schemeClr val="tx1"/>
                </a:solidFill>
                <a:latin typeface="+mj-lt"/>
              </a:rPr>
              <a:t>Annual report</a:t>
            </a:r>
          </a:p>
          <a:p>
            <a:pPr marL="457200" indent="-457200">
              <a:lnSpc>
                <a:spcPct val="95000"/>
              </a:lnSpc>
              <a:spcBef>
                <a:spcPct val="40000"/>
              </a:spcBef>
              <a:buClr>
                <a:srgbClr val="072B61"/>
              </a:buClr>
              <a:buFont typeface="+mj-lt"/>
              <a:buAutoNum type="arabicPeriod"/>
              <a:defRPr/>
            </a:pPr>
            <a:r>
              <a:rPr lang="en-US" sz="2200" dirty="0">
                <a:solidFill>
                  <a:schemeClr val="tx1"/>
                </a:solidFill>
                <a:latin typeface="+mj-lt"/>
              </a:rPr>
              <a:t>Budget and financial report</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625" y="1322128"/>
            <a:ext cx="2516304" cy="2516304"/>
          </a:xfrm>
          <a:prstGeom prst="rect">
            <a:avLst/>
          </a:prstGeom>
        </p:spPr>
      </p:pic>
    </p:spTree>
    <p:extLst>
      <p:ext uri="{BB962C8B-B14F-4D97-AF65-F5344CB8AC3E}">
        <p14:creationId xmlns:p14="http://schemas.microsoft.com/office/powerpoint/2010/main" val="17184442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89122"/>
                                        </p:tgtEl>
                                        <p:attrNameLst>
                                          <p:attrName>style.visibility</p:attrName>
                                        </p:attrNameLst>
                                      </p:cBhvr>
                                      <p:to>
                                        <p:strVal val="visible"/>
                                      </p:to>
                                    </p:set>
                                    <p:animEffect transition="in" filter="wipe(left)">
                                      <p:cBhvr>
                                        <p:cTn id="7" dur="500"/>
                                        <p:tgtEl>
                                          <p:spTgt spid="38912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89123">
                                            <p:txEl>
                                              <p:pRg st="0" end="0"/>
                                            </p:txEl>
                                          </p:spTgt>
                                        </p:tgtEl>
                                        <p:attrNameLst>
                                          <p:attrName>style.visibility</p:attrName>
                                        </p:attrNameLst>
                                      </p:cBhvr>
                                      <p:to>
                                        <p:strVal val="visible"/>
                                      </p:to>
                                    </p:set>
                                    <p:animEffect transition="in" filter="wipe(left)">
                                      <p:cBhvr>
                                        <p:cTn id="16" dur="500"/>
                                        <p:tgtEl>
                                          <p:spTgt spid="38912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89123">
                                            <p:txEl>
                                              <p:pRg st="1" end="1"/>
                                            </p:txEl>
                                          </p:spTgt>
                                        </p:tgtEl>
                                        <p:attrNameLst>
                                          <p:attrName>style.visibility</p:attrName>
                                        </p:attrNameLst>
                                      </p:cBhvr>
                                      <p:to>
                                        <p:strVal val="visible"/>
                                      </p:to>
                                    </p:set>
                                    <p:animEffect transition="in" filter="wipe(left)">
                                      <p:cBhvr>
                                        <p:cTn id="21" dur="500"/>
                                        <p:tgtEl>
                                          <p:spTgt spid="38912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89123">
                                            <p:txEl>
                                              <p:pRg st="2" end="2"/>
                                            </p:txEl>
                                          </p:spTgt>
                                        </p:tgtEl>
                                        <p:attrNameLst>
                                          <p:attrName>style.visibility</p:attrName>
                                        </p:attrNameLst>
                                      </p:cBhvr>
                                      <p:to>
                                        <p:strVal val="visible"/>
                                      </p:to>
                                    </p:set>
                                    <p:animEffect transition="in" filter="wipe(left)">
                                      <p:cBhvr>
                                        <p:cTn id="26" dur="500"/>
                                        <p:tgtEl>
                                          <p:spTgt spid="38912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89123">
                                            <p:txEl>
                                              <p:pRg st="3" end="3"/>
                                            </p:txEl>
                                          </p:spTgt>
                                        </p:tgtEl>
                                        <p:attrNameLst>
                                          <p:attrName>style.visibility</p:attrName>
                                        </p:attrNameLst>
                                      </p:cBhvr>
                                      <p:to>
                                        <p:strVal val="visible"/>
                                      </p:to>
                                    </p:set>
                                    <p:animEffect transition="in" filter="wipe(left)">
                                      <p:cBhvr>
                                        <p:cTn id="31" dur="500"/>
                                        <p:tgtEl>
                                          <p:spTgt spid="38912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389123">
                                            <p:txEl>
                                              <p:pRg st="4" end="4"/>
                                            </p:txEl>
                                          </p:spTgt>
                                        </p:tgtEl>
                                        <p:attrNameLst>
                                          <p:attrName>style.visibility</p:attrName>
                                        </p:attrNameLst>
                                      </p:cBhvr>
                                      <p:to>
                                        <p:strVal val="visible"/>
                                      </p:to>
                                    </p:set>
                                    <p:animEffect transition="in" filter="wipe(left)">
                                      <p:cBhvr>
                                        <p:cTn id="36" dur="500"/>
                                        <p:tgtEl>
                                          <p:spTgt spid="38912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89123">
                                            <p:txEl>
                                              <p:pRg st="5" end="5"/>
                                            </p:txEl>
                                          </p:spTgt>
                                        </p:tgtEl>
                                        <p:attrNameLst>
                                          <p:attrName>style.visibility</p:attrName>
                                        </p:attrNameLst>
                                      </p:cBhvr>
                                      <p:to>
                                        <p:strVal val="visible"/>
                                      </p:to>
                                    </p:set>
                                    <p:animEffect transition="in" filter="wipe(left)">
                                      <p:cBhvr>
                                        <p:cTn id="41" dur="500"/>
                                        <p:tgtEl>
                                          <p:spTgt spid="3891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22" grpId="0" autoUpdateAnimBg="0"/>
      <p:bldP spid="389123"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22" name="Rectangle 2"/>
          <p:cNvSpPr>
            <a:spLocks noGrp="1" noChangeArrowheads="1"/>
          </p:cNvSpPr>
          <p:nvPr>
            <p:ph type="title"/>
          </p:nvPr>
        </p:nvSpPr>
        <p:spPr>
          <a:xfrm>
            <a:off x="533400" y="316177"/>
            <a:ext cx="8382000" cy="523220"/>
          </a:xfrm>
        </p:spPr>
        <p:txBody>
          <a:bodyPr anchor="t">
            <a:spAutoFit/>
          </a:bodyPr>
          <a:lstStyle/>
          <a:p>
            <a:pPr>
              <a:defRPr/>
            </a:pPr>
            <a:r>
              <a:rPr lang="en-US" dirty="0"/>
              <a:t>Board manual</a:t>
            </a:r>
          </a:p>
        </p:txBody>
      </p:sp>
      <p:sp>
        <p:nvSpPr>
          <p:cNvPr id="389128" name="Text Box 8"/>
          <p:cNvSpPr txBox="1">
            <a:spLocks noChangeArrowheads="1"/>
          </p:cNvSpPr>
          <p:nvPr/>
        </p:nvSpPr>
        <p:spPr bwMode="auto">
          <a:xfrm>
            <a:off x="3657601" y="1501252"/>
            <a:ext cx="5162552" cy="4339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nSpc>
                <a:spcPct val="95000"/>
              </a:lnSpc>
              <a:spcBef>
                <a:spcPct val="40000"/>
              </a:spcBef>
              <a:buClr>
                <a:srgbClr val="072B61"/>
              </a:buClr>
              <a:buChar char="•"/>
              <a:defRPr>
                <a:latin typeface="+mn-lt"/>
              </a:defRPr>
            </a:lvl1pPr>
            <a:lvl2pPr marL="742950" indent="-285750">
              <a:spcBef>
                <a:spcPct val="20000"/>
              </a:spcBef>
              <a:buChar char="–"/>
              <a:defRPr sz="2000">
                <a:solidFill>
                  <a:srgbClr val="666666"/>
                </a:solidFill>
                <a:latin typeface="+mn-lt"/>
              </a:defRPr>
            </a:lvl2pPr>
            <a:lvl3pPr marL="1143000" indent="-228600">
              <a:spcBef>
                <a:spcPct val="20000"/>
              </a:spcBef>
              <a:buChar char="–"/>
              <a:defRPr>
                <a:solidFill>
                  <a:srgbClr val="666666"/>
                </a:solidFill>
                <a:latin typeface="+mn-lt"/>
              </a:defRPr>
            </a:lvl3pPr>
            <a:lvl4pPr marL="1600200" indent="-228600">
              <a:spcBef>
                <a:spcPct val="20000"/>
              </a:spcBef>
              <a:buChar char="–"/>
              <a:defRPr sz="1600">
                <a:solidFill>
                  <a:srgbClr val="666666"/>
                </a:solidFill>
                <a:latin typeface="+mn-lt"/>
              </a:defRPr>
            </a:lvl4pPr>
            <a:lvl5pPr marL="2057400" indent="-228600">
              <a:spcBef>
                <a:spcPct val="20000"/>
              </a:spcBef>
              <a:buChar char="–"/>
              <a:defRPr sz="1400">
                <a:solidFill>
                  <a:srgbClr val="666666"/>
                </a:solidFill>
                <a:latin typeface="+mn-lt"/>
              </a:defRPr>
            </a:lvl5pPr>
            <a:lvl6pPr marL="2514600" indent="-228600">
              <a:lnSpc>
                <a:spcPct val="90000"/>
              </a:lnSpc>
              <a:spcBef>
                <a:spcPts val="500"/>
              </a:spcBef>
              <a:buFont typeface="Arial" panose="020B0604020202020204" pitchFamily="34" charset="0"/>
              <a:buChar char="•"/>
              <a:defRPr sz="1800">
                <a:latin typeface="+mn-lt"/>
              </a:defRPr>
            </a:lvl6pPr>
            <a:lvl7pPr marL="2971800" indent="-228600">
              <a:lnSpc>
                <a:spcPct val="90000"/>
              </a:lnSpc>
              <a:spcBef>
                <a:spcPts val="500"/>
              </a:spcBef>
              <a:buFont typeface="Arial" panose="020B0604020202020204" pitchFamily="34" charset="0"/>
              <a:buChar char="•"/>
              <a:defRPr sz="1800">
                <a:latin typeface="+mn-lt"/>
              </a:defRPr>
            </a:lvl7pPr>
            <a:lvl8pPr marL="3429000" indent="-228600">
              <a:lnSpc>
                <a:spcPct val="90000"/>
              </a:lnSpc>
              <a:spcBef>
                <a:spcPts val="500"/>
              </a:spcBef>
              <a:buFont typeface="Arial" panose="020B0604020202020204" pitchFamily="34" charset="0"/>
              <a:buChar char="•"/>
              <a:defRPr sz="1800">
                <a:latin typeface="+mn-lt"/>
              </a:defRPr>
            </a:lvl8pPr>
            <a:lvl9pPr marL="3886200" indent="-228600">
              <a:lnSpc>
                <a:spcPct val="90000"/>
              </a:lnSpc>
              <a:spcBef>
                <a:spcPts val="500"/>
              </a:spcBef>
              <a:buFont typeface="Arial" panose="020B0604020202020204" pitchFamily="34" charset="0"/>
              <a:buChar char="•"/>
              <a:defRPr sz="1800">
                <a:latin typeface="+mn-lt"/>
              </a:defRPr>
            </a:lvl9pPr>
          </a:lstStyle>
          <a:p>
            <a:pPr marL="0" indent="0">
              <a:buNone/>
            </a:pPr>
            <a:r>
              <a:rPr lang="en-US" dirty="0"/>
              <a:t>A resource for understanding &amp; clarification</a:t>
            </a:r>
          </a:p>
          <a:p>
            <a:pPr marL="457200" indent="-457200">
              <a:buFont typeface="+mj-lt"/>
              <a:buAutoNum type="arabicPeriod" startAt="6"/>
            </a:pPr>
            <a:r>
              <a:rPr lang="en-US" sz="2200" dirty="0"/>
              <a:t>Organization chart / roster (with names, addresses &amp; phone numbers)</a:t>
            </a:r>
          </a:p>
          <a:p>
            <a:pPr marL="457200" indent="-457200">
              <a:buFont typeface="+mj-lt"/>
              <a:buAutoNum type="arabicPeriod" startAt="6"/>
            </a:pPr>
            <a:r>
              <a:rPr lang="en-US" sz="2200" dirty="0"/>
              <a:t>Committees</a:t>
            </a:r>
          </a:p>
          <a:p>
            <a:pPr marL="457200" indent="-457200">
              <a:buFont typeface="+mj-lt"/>
              <a:buAutoNum type="arabicPeriod" startAt="6"/>
            </a:pPr>
            <a:r>
              <a:rPr lang="en-US" sz="2200" dirty="0"/>
              <a:t>Personnel policies and expectations</a:t>
            </a:r>
          </a:p>
          <a:p>
            <a:pPr marL="457200" indent="-457200">
              <a:buFont typeface="+mj-lt"/>
              <a:buAutoNum type="arabicPeriod" startAt="6"/>
            </a:pPr>
            <a:r>
              <a:rPr lang="en-US" sz="2200" dirty="0"/>
              <a:t>Minutes from prior meetings</a:t>
            </a:r>
          </a:p>
          <a:p>
            <a:pPr marL="457200" indent="-457200">
              <a:buFont typeface="+mj-lt"/>
              <a:buAutoNum type="arabicPeriod" startAt="6"/>
            </a:pPr>
            <a:r>
              <a:rPr lang="en-US" sz="2200" dirty="0"/>
              <a:t>Lessons learned</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625" y="1322128"/>
            <a:ext cx="2516304" cy="2516304"/>
          </a:xfrm>
          <a:prstGeom prst="rect">
            <a:avLst/>
          </a:prstGeom>
        </p:spPr>
      </p:pic>
    </p:spTree>
    <p:extLst>
      <p:ext uri="{BB962C8B-B14F-4D97-AF65-F5344CB8AC3E}">
        <p14:creationId xmlns:p14="http://schemas.microsoft.com/office/powerpoint/2010/main" val="287291264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9128">
                                            <p:txEl>
                                              <p:pRg st="0" end="0"/>
                                            </p:txEl>
                                          </p:spTgt>
                                        </p:tgtEl>
                                        <p:attrNameLst>
                                          <p:attrName>style.visibility</p:attrName>
                                        </p:attrNameLst>
                                      </p:cBhvr>
                                      <p:to>
                                        <p:strVal val="visible"/>
                                      </p:to>
                                    </p:set>
                                    <p:animEffect transition="in" filter="wipe(left)">
                                      <p:cBhvr>
                                        <p:cTn id="7" dur="500"/>
                                        <p:tgtEl>
                                          <p:spTgt spid="38912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9128">
                                            <p:txEl>
                                              <p:pRg st="1" end="1"/>
                                            </p:txEl>
                                          </p:spTgt>
                                        </p:tgtEl>
                                        <p:attrNameLst>
                                          <p:attrName>style.visibility</p:attrName>
                                        </p:attrNameLst>
                                      </p:cBhvr>
                                      <p:to>
                                        <p:strVal val="visible"/>
                                      </p:to>
                                    </p:set>
                                    <p:animEffect transition="in" filter="wipe(left)">
                                      <p:cBhvr>
                                        <p:cTn id="12" dur="500"/>
                                        <p:tgtEl>
                                          <p:spTgt spid="38912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9128">
                                            <p:txEl>
                                              <p:pRg st="2" end="2"/>
                                            </p:txEl>
                                          </p:spTgt>
                                        </p:tgtEl>
                                        <p:attrNameLst>
                                          <p:attrName>style.visibility</p:attrName>
                                        </p:attrNameLst>
                                      </p:cBhvr>
                                      <p:to>
                                        <p:strVal val="visible"/>
                                      </p:to>
                                    </p:set>
                                    <p:animEffect transition="in" filter="wipe(left)">
                                      <p:cBhvr>
                                        <p:cTn id="17" dur="500"/>
                                        <p:tgtEl>
                                          <p:spTgt spid="38912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89128">
                                            <p:txEl>
                                              <p:pRg st="3" end="3"/>
                                            </p:txEl>
                                          </p:spTgt>
                                        </p:tgtEl>
                                        <p:attrNameLst>
                                          <p:attrName>style.visibility</p:attrName>
                                        </p:attrNameLst>
                                      </p:cBhvr>
                                      <p:to>
                                        <p:strVal val="visible"/>
                                      </p:to>
                                    </p:set>
                                    <p:animEffect transition="in" filter="wipe(left)">
                                      <p:cBhvr>
                                        <p:cTn id="22" dur="500"/>
                                        <p:tgtEl>
                                          <p:spTgt spid="38912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89128">
                                            <p:txEl>
                                              <p:pRg st="4" end="4"/>
                                            </p:txEl>
                                          </p:spTgt>
                                        </p:tgtEl>
                                        <p:attrNameLst>
                                          <p:attrName>style.visibility</p:attrName>
                                        </p:attrNameLst>
                                      </p:cBhvr>
                                      <p:to>
                                        <p:strVal val="visible"/>
                                      </p:to>
                                    </p:set>
                                    <p:animEffect transition="in" filter="wipe(left)">
                                      <p:cBhvr>
                                        <p:cTn id="27" dur="500"/>
                                        <p:tgtEl>
                                          <p:spTgt spid="38912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89128">
                                            <p:txEl>
                                              <p:pRg st="5" end="5"/>
                                            </p:txEl>
                                          </p:spTgt>
                                        </p:tgtEl>
                                        <p:attrNameLst>
                                          <p:attrName>style.visibility</p:attrName>
                                        </p:attrNameLst>
                                      </p:cBhvr>
                                      <p:to>
                                        <p:strVal val="visible"/>
                                      </p:to>
                                    </p:set>
                                    <p:animEffect transition="in" filter="wipe(left)">
                                      <p:cBhvr>
                                        <p:cTn id="32" dur="500"/>
                                        <p:tgtEl>
                                          <p:spTgt spid="38912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28"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a:xfrm>
            <a:off x="533400" y="292695"/>
            <a:ext cx="8382000" cy="523220"/>
          </a:xfrm>
        </p:spPr>
        <p:txBody>
          <a:bodyPr anchor="t">
            <a:spAutoFit/>
          </a:bodyPr>
          <a:lstStyle/>
          <a:p>
            <a:pPr>
              <a:defRPr/>
            </a:pPr>
            <a:r>
              <a:rPr lang="en-US" dirty="0"/>
              <a:t>Volunteer retention</a:t>
            </a:r>
          </a:p>
        </p:txBody>
      </p:sp>
      <p:sp>
        <p:nvSpPr>
          <p:cNvPr id="391171" name="Rectangle 3"/>
          <p:cNvSpPr>
            <a:spLocks noGrp="1" noChangeArrowheads="1"/>
          </p:cNvSpPr>
          <p:nvPr>
            <p:ph type="body" sz="half" idx="1"/>
          </p:nvPr>
        </p:nvSpPr>
        <p:spPr>
          <a:xfrm>
            <a:off x="3671248" y="1542197"/>
            <a:ext cx="5221929" cy="4630005"/>
          </a:xfrm>
        </p:spPr>
        <p:txBody>
          <a:bodyPr vert="horz" wrap="square" lIns="0" tIns="0" rIns="0" bIns="0" numCol="1" anchor="t" anchorCtr="0" compatLnSpc="1">
            <a:prstTxWarp prst="textNoShape">
              <a:avLst/>
            </a:prstTxWarp>
          </a:bodyPr>
          <a:lstStyle/>
          <a:p>
            <a:pPr marL="0" indent="0">
              <a:lnSpc>
                <a:spcPct val="95000"/>
              </a:lnSpc>
              <a:spcBef>
                <a:spcPts val="0"/>
              </a:spcBef>
              <a:spcAft>
                <a:spcPts val="1200"/>
              </a:spcAft>
              <a:buClr>
                <a:srgbClr val="072B61"/>
              </a:buClr>
              <a:buNone/>
              <a:defRPr/>
            </a:pPr>
            <a:r>
              <a:rPr lang="en-US" dirty="0">
                <a:solidFill>
                  <a:schemeClr val="tx1"/>
                </a:solidFill>
              </a:rPr>
              <a:t>An outcome, not an activity</a:t>
            </a:r>
          </a:p>
          <a:p>
            <a:pPr marL="0" indent="0">
              <a:lnSpc>
                <a:spcPct val="95000"/>
              </a:lnSpc>
              <a:spcBef>
                <a:spcPts val="0"/>
              </a:spcBef>
              <a:spcAft>
                <a:spcPts val="1200"/>
              </a:spcAft>
              <a:buClr>
                <a:srgbClr val="072B61"/>
              </a:buClr>
              <a:buNone/>
              <a:defRPr/>
            </a:pPr>
            <a:r>
              <a:rPr lang="en-US" dirty="0">
                <a:solidFill>
                  <a:schemeClr val="tx1"/>
                </a:solidFill>
              </a:rPr>
              <a:t>Ways to improve retention:</a:t>
            </a:r>
          </a:p>
          <a:p>
            <a:pPr marL="685800" lvl="1" indent="-400050">
              <a:lnSpc>
                <a:spcPct val="95000"/>
              </a:lnSpc>
              <a:spcBef>
                <a:spcPts val="0"/>
              </a:spcBef>
              <a:spcAft>
                <a:spcPts val="1200"/>
              </a:spcAft>
              <a:buClr>
                <a:srgbClr val="072B61"/>
              </a:buClr>
              <a:defRPr/>
            </a:pPr>
            <a:r>
              <a:rPr lang="en-US" sz="2200" dirty="0">
                <a:solidFill>
                  <a:schemeClr val="tx1"/>
                </a:solidFill>
              </a:rPr>
              <a:t>Provide ongoing training</a:t>
            </a:r>
          </a:p>
          <a:p>
            <a:pPr marL="685800" lvl="1" indent="-400050">
              <a:lnSpc>
                <a:spcPct val="95000"/>
              </a:lnSpc>
              <a:spcBef>
                <a:spcPts val="0"/>
              </a:spcBef>
              <a:spcAft>
                <a:spcPts val="1200"/>
              </a:spcAft>
              <a:buClr>
                <a:srgbClr val="072B61"/>
              </a:buClr>
              <a:defRPr/>
            </a:pPr>
            <a:r>
              <a:rPr lang="en-US" sz="2200" dirty="0">
                <a:solidFill>
                  <a:schemeClr val="tx1"/>
                </a:solidFill>
              </a:rPr>
              <a:t>Procedures for crediting volunteers</a:t>
            </a:r>
          </a:p>
          <a:p>
            <a:pPr marL="685800" lvl="1" indent="-400050">
              <a:lnSpc>
                <a:spcPct val="95000"/>
              </a:lnSpc>
              <a:spcBef>
                <a:spcPts val="0"/>
              </a:spcBef>
              <a:spcAft>
                <a:spcPts val="1200"/>
              </a:spcAft>
              <a:buClr>
                <a:srgbClr val="072B61"/>
              </a:buClr>
              <a:defRPr/>
            </a:pPr>
            <a:r>
              <a:rPr lang="en-US" sz="2200" dirty="0">
                <a:solidFill>
                  <a:schemeClr val="tx1"/>
                </a:solidFill>
              </a:rPr>
              <a:t>Procedures for documenting the value of volunteers work</a:t>
            </a:r>
          </a:p>
          <a:p>
            <a:pPr marL="685800" lvl="1" indent="-400050">
              <a:lnSpc>
                <a:spcPct val="95000"/>
              </a:lnSpc>
              <a:spcBef>
                <a:spcPts val="0"/>
              </a:spcBef>
              <a:spcAft>
                <a:spcPts val="1200"/>
              </a:spcAft>
              <a:buClr>
                <a:srgbClr val="072B61"/>
              </a:buClr>
              <a:defRPr/>
            </a:pPr>
            <a:r>
              <a:rPr lang="en-US" sz="2200" dirty="0">
                <a:solidFill>
                  <a:schemeClr val="tx1"/>
                </a:solidFill>
              </a:rPr>
              <a:t>Train paid staff on how to work with volunteers</a:t>
            </a:r>
          </a:p>
          <a:p>
            <a:pPr marL="685800" lvl="1" indent="-400050">
              <a:lnSpc>
                <a:spcPct val="95000"/>
              </a:lnSpc>
              <a:spcBef>
                <a:spcPts val="0"/>
              </a:spcBef>
              <a:spcAft>
                <a:spcPts val="1200"/>
              </a:spcAft>
              <a:buClr>
                <a:srgbClr val="072B61"/>
              </a:buClr>
              <a:defRPr/>
            </a:pPr>
            <a:r>
              <a:rPr lang="en-US" sz="2200" dirty="0">
                <a:solidFill>
                  <a:schemeClr val="tx1"/>
                </a:solidFill>
              </a:rPr>
              <a:t>Make volunteering upwardly mobile</a:t>
            </a:r>
          </a:p>
        </p:txBody>
      </p:sp>
      <p:pic>
        <p:nvPicPr>
          <p:cNvPr id="391176" name="Picture 8" descr="PIC00016"/>
          <p:cNvPicPr>
            <a:picLocks noGrp="1" noChangeAspect="1" noChangeArrowheads="1"/>
          </p:cNvPicPr>
          <p:nvPr>
            <p:ph sz="half" idx="2"/>
          </p:nvPr>
        </p:nvPicPr>
        <p:blipFill rotWithShape="1">
          <a:blip r:embed="rId3" cstate="email">
            <a:extLst>
              <a:ext uri="{28A0092B-C50C-407E-A947-70E740481C1C}">
                <a14:useLocalDpi xmlns:a14="http://schemas.microsoft.com/office/drawing/2010/main" val="0"/>
              </a:ext>
            </a:extLst>
          </a:blip>
          <a:srcRect/>
          <a:stretch/>
        </p:blipFill>
        <p:spPr>
          <a:xfrm>
            <a:off x="655088" y="1606414"/>
            <a:ext cx="2527491" cy="2296846"/>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21203173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91170"/>
                                        </p:tgtEl>
                                        <p:attrNameLst>
                                          <p:attrName>style.visibility</p:attrName>
                                        </p:attrNameLst>
                                      </p:cBhvr>
                                      <p:to>
                                        <p:strVal val="visible"/>
                                      </p:to>
                                    </p:set>
                                    <p:animEffect transition="in" filter="wipe(left)">
                                      <p:cBhvr>
                                        <p:cTn id="7" dur="500"/>
                                        <p:tgtEl>
                                          <p:spTgt spid="39117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91176"/>
                                        </p:tgtEl>
                                        <p:attrNameLst>
                                          <p:attrName>style.visibility</p:attrName>
                                        </p:attrNameLst>
                                      </p:cBhvr>
                                      <p:to>
                                        <p:strVal val="visible"/>
                                      </p:to>
                                    </p:set>
                                    <p:animEffect transition="in" filter="fade">
                                      <p:cBhvr>
                                        <p:cTn id="11" dur="500"/>
                                        <p:tgtEl>
                                          <p:spTgt spid="39117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91171">
                                            <p:txEl>
                                              <p:pRg st="0" end="0"/>
                                            </p:txEl>
                                          </p:spTgt>
                                        </p:tgtEl>
                                        <p:attrNameLst>
                                          <p:attrName>style.visibility</p:attrName>
                                        </p:attrNameLst>
                                      </p:cBhvr>
                                      <p:to>
                                        <p:strVal val="visible"/>
                                      </p:to>
                                    </p:set>
                                    <p:animEffect transition="in" filter="wipe(left)">
                                      <p:cBhvr>
                                        <p:cTn id="16" dur="500"/>
                                        <p:tgtEl>
                                          <p:spTgt spid="39117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91171">
                                            <p:txEl>
                                              <p:pRg st="1" end="1"/>
                                            </p:txEl>
                                          </p:spTgt>
                                        </p:tgtEl>
                                        <p:attrNameLst>
                                          <p:attrName>style.visibility</p:attrName>
                                        </p:attrNameLst>
                                      </p:cBhvr>
                                      <p:to>
                                        <p:strVal val="visible"/>
                                      </p:to>
                                    </p:set>
                                    <p:animEffect transition="in" filter="wipe(left)">
                                      <p:cBhvr>
                                        <p:cTn id="21" dur="500"/>
                                        <p:tgtEl>
                                          <p:spTgt spid="39117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91171">
                                            <p:txEl>
                                              <p:pRg st="2" end="2"/>
                                            </p:txEl>
                                          </p:spTgt>
                                        </p:tgtEl>
                                        <p:attrNameLst>
                                          <p:attrName>style.visibility</p:attrName>
                                        </p:attrNameLst>
                                      </p:cBhvr>
                                      <p:to>
                                        <p:strVal val="visible"/>
                                      </p:to>
                                    </p:set>
                                    <p:animEffect transition="in" filter="wipe(left)">
                                      <p:cBhvr>
                                        <p:cTn id="26" dur="500"/>
                                        <p:tgtEl>
                                          <p:spTgt spid="391171">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91171">
                                            <p:txEl>
                                              <p:pRg st="3" end="3"/>
                                            </p:txEl>
                                          </p:spTgt>
                                        </p:tgtEl>
                                        <p:attrNameLst>
                                          <p:attrName>style.visibility</p:attrName>
                                        </p:attrNameLst>
                                      </p:cBhvr>
                                      <p:to>
                                        <p:strVal val="visible"/>
                                      </p:to>
                                    </p:set>
                                    <p:animEffect transition="in" filter="wipe(left)">
                                      <p:cBhvr>
                                        <p:cTn id="31" dur="500"/>
                                        <p:tgtEl>
                                          <p:spTgt spid="391171">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391171">
                                            <p:txEl>
                                              <p:pRg st="4" end="4"/>
                                            </p:txEl>
                                          </p:spTgt>
                                        </p:tgtEl>
                                        <p:attrNameLst>
                                          <p:attrName>style.visibility</p:attrName>
                                        </p:attrNameLst>
                                      </p:cBhvr>
                                      <p:to>
                                        <p:strVal val="visible"/>
                                      </p:to>
                                    </p:set>
                                    <p:animEffect transition="in" filter="wipe(left)">
                                      <p:cBhvr>
                                        <p:cTn id="36" dur="500"/>
                                        <p:tgtEl>
                                          <p:spTgt spid="391171">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91171">
                                            <p:txEl>
                                              <p:pRg st="5" end="5"/>
                                            </p:txEl>
                                          </p:spTgt>
                                        </p:tgtEl>
                                        <p:attrNameLst>
                                          <p:attrName>style.visibility</p:attrName>
                                        </p:attrNameLst>
                                      </p:cBhvr>
                                      <p:to>
                                        <p:strVal val="visible"/>
                                      </p:to>
                                    </p:set>
                                    <p:animEffect transition="in" filter="wipe(left)">
                                      <p:cBhvr>
                                        <p:cTn id="41" dur="500"/>
                                        <p:tgtEl>
                                          <p:spTgt spid="391171">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391171">
                                            <p:txEl>
                                              <p:pRg st="6" end="6"/>
                                            </p:txEl>
                                          </p:spTgt>
                                        </p:tgtEl>
                                        <p:attrNameLst>
                                          <p:attrName>style.visibility</p:attrName>
                                        </p:attrNameLst>
                                      </p:cBhvr>
                                      <p:to>
                                        <p:strVal val="visible"/>
                                      </p:to>
                                    </p:set>
                                    <p:animEffect transition="in" filter="wipe(left)">
                                      <p:cBhvr>
                                        <p:cTn id="46" dur="500"/>
                                        <p:tgtEl>
                                          <p:spTgt spid="3911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70" grpId="0" autoUpdateAnimBg="0"/>
      <p:bldP spid="391171" grpId="0"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9778" name="Rectangle 2"/>
          <p:cNvSpPr>
            <a:spLocks noGrp="1" noChangeArrowheads="1"/>
          </p:cNvSpPr>
          <p:nvPr>
            <p:ph type="title"/>
          </p:nvPr>
        </p:nvSpPr>
        <p:spPr>
          <a:xfrm>
            <a:off x="533400" y="292695"/>
            <a:ext cx="8382000" cy="523220"/>
          </a:xfrm>
        </p:spPr>
        <p:txBody>
          <a:bodyPr anchor="t">
            <a:spAutoFit/>
          </a:bodyPr>
          <a:lstStyle/>
          <a:p>
            <a:pPr>
              <a:defRPr/>
            </a:pPr>
            <a:r>
              <a:rPr lang="en-US" dirty="0"/>
              <a:t>Volunteer retention</a:t>
            </a:r>
          </a:p>
        </p:txBody>
      </p:sp>
      <p:sp>
        <p:nvSpPr>
          <p:cNvPr id="459779" name="Rectangle 3"/>
          <p:cNvSpPr>
            <a:spLocks noGrp="1" noChangeArrowheads="1"/>
          </p:cNvSpPr>
          <p:nvPr>
            <p:ph type="body" sz="half" idx="1"/>
          </p:nvPr>
        </p:nvSpPr>
        <p:spPr>
          <a:xfrm>
            <a:off x="3643951" y="1555845"/>
            <a:ext cx="5254389" cy="4380931"/>
          </a:xfrm>
        </p:spPr>
        <p:txBody>
          <a:bodyPr vert="horz" wrap="square" lIns="0" tIns="0" rIns="0" bIns="0" numCol="1" anchor="t" anchorCtr="0" compatLnSpc="1">
            <a:prstTxWarp prst="textNoShape">
              <a:avLst/>
            </a:prstTxWarp>
          </a:bodyPr>
          <a:lstStyle/>
          <a:p>
            <a:pPr marL="0" indent="0">
              <a:lnSpc>
                <a:spcPct val="95000"/>
              </a:lnSpc>
              <a:spcBef>
                <a:spcPct val="35000"/>
              </a:spcBef>
              <a:buNone/>
              <a:defRPr/>
            </a:pPr>
            <a:r>
              <a:rPr lang="en-US" dirty="0">
                <a:solidFill>
                  <a:schemeClr val="tx1"/>
                </a:solidFill>
              </a:rPr>
              <a:t>If retention is a problem, investigate:</a:t>
            </a:r>
          </a:p>
          <a:p>
            <a:pPr marL="627063" lvl="1" indent="-400050">
              <a:lnSpc>
                <a:spcPct val="95000"/>
              </a:lnSpc>
              <a:spcBef>
                <a:spcPct val="35000"/>
              </a:spcBef>
              <a:defRPr/>
            </a:pPr>
            <a:r>
              <a:rPr lang="en-US" sz="2200" dirty="0">
                <a:solidFill>
                  <a:schemeClr val="tx1"/>
                </a:solidFill>
              </a:rPr>
              <a:t>How realistic are job descriptions</a:t>
            </a:r>
          </a:p>
          <a:p>
            <a:pPr marL="627063" lvl="1" indent="-400050">
              <a:lnSpc>
                <a:spcPct val="95000"/>
              </a:lnSpc>
              <a:spcBef>
                <a:spcPct val="35000"/>
              </a:spcBef>
              <a:defRPr/>
            </a:pPr>
            <a:r>
              <a:rPr lang="en-US" sz="2200" dirty="0">
                <a:solidFill>
                  <a:schemeClr val="tx1"/>
                </a:solidFill>
              </a:rPr>
              <a:t>Working conditions</a:t>
            </a:r>
          </a:p>
          <a:p>
            <a:pPr marL="627063" lvl="1" indent="-400050">
              <a:lnSpc>
                <a:spcPct val="95000"/>
              </a:lnSpc>
              <a:spcBef>
                <a:spcPct val="35000"/>
              </a:spcBef>
              <a:defRPr/>
            </a:pPr>
            <a:r>
              <a:rPr lang="en-US" sz="2200" dirty="0">
                <a:solidFill>
                  <a:schemeClr val="tx1"/>
                </a:solidFill>
              </a:rPr>
              <a:t>Meaning or value of work</a:t>
            </a:r>
          </a:p>
          <a:p>
            <a:pPr marL="627063" lvl="1" indent="-400050">
              <a:lnSpc>
                <a:spcPct val="95000"/>
              </a:lnSpc>
              <a:spcBef>
                <a:spcPct val="35000"/>
              </a:spcBef>
              <a:defRPr/>
            </a:pPr>
            <a:r>
              <a:rPr lang="en-US" sz="2200" dirty="0">
                <a:solidFill>
                  <a:schemeClr val="tx1"/>
                </a:solidFill>
              </a:rPr>
              <a:t>Degree of difficulty of work</a:t>
            </a:r>
          </a:p>
          <a:p>
            <a:pPr marL="627063" lvl="1" indent="-400050">
              <a:lnSpc>
                <a:spcPct val="95000"/>
              </a:lnSpc>
              <a:spcBef>
                <a:spcPct val="35000"/>
              </a:spcBef>
              <a:defRPr/>
            </a:pPr>
            <a:r>
              <a:rPr lang="en-US" sz="2200" dirty="0">
                <a:solidFill>
                  <a:schemeClr val="tx1"/>
                </a:solidFill>
              </a:rPr>
              <a:t>Quality of training</a:t>
            </a:r>
          </a:p>
          <a:p>
            <a:pPr marL="627063" lvl="1" indent="-400050">
              <a:lnSpc>
                <a:spcPct val="95000"/>
              </a:lnSpc>
              <a:spcBef>
                <a:spcPct val="35000"/>
              </a:spcBef>
              <a:defRPr/>
            </a:pPr>
            <a:r>
              <a:rPr lang="en-US" sz="2200" dirty="0">
                <a:solidFill>
                  <a:schemeClr val="tx1"/>
                </a:solidFill>
              </a:rPr>
              <a:t>Did they feel appreciated</a:t>
            </a:r>
          </a:p>
          <a:p>
            <a:pPr marL="627063" lvl="1" indent="-400050">
              <a:lnSpc>
                <a:spcPct val="95000"/>
              </a:lnSpc>
              <a:spcBef>
                <a:spcPct val="35000"/>
              </a:spcBef>
              <a:defRPr/>
            </a:pPr>
            <a:r>
              <a:rPr lang="en-US" sz="2200" dirty="0">
                <a:solidFill>
                  <a:schemeClr val="tx1"/>
                </a:solidFill>
              </a:rPr>
              <a:t>Feedback they may have received on the quality of their work</a:t>
            </a:r>
          </a:p>
          <a:p>
            <a:pPr marL="627063" lvl="1" indent="-400050">
              <a:lnSpc>
                <a:spcPct val="95000"/>
              </a:lnSpc>
              <a:spcBef>
                <a:spcPct val="35000"/>
              </a:spcBef>
              <a:defRPr/>
            </a:pPr>
            <a:r>
              <a:rPr lang="en-US" sz="2200" dirty="0">
                <a:solidFill>
                  <a:schemeClr val="tx1"/>
                </a:solidFill>
              </a:rPr>
              <a:t>Differing expectations</a:t>
            </a:r>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96037" y="1615412"/>
            <a:ext cx="2436475" cy="3038475"/>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45804823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59779">
                                            <p:txEl>
                                              <p:pRg st="0" end="0"/>
                                            </p:txEl>
                                          </p:spTgt>
                                        </p:tgtEl>
                                        <p:attrNameLst>
                                          <p:attrName>style.visibility</p:attrName>
                                        </p:attrNameLst>
                                      </p:cBhvr>
                                      <p:to>
                                        <p:strVal val="visible"/>
                                      </p:to>
                                    </p:set>
                                    <p:animEffect transition="in" filter="wipe(left)">
                                      <p:cBhvr>
                                        <p:cTn id="12" dur="500"/>
                                        <p:tgtEl>
                                          <p:spTgt spid="4597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59779">
                                            <p:txEl>
                                              <p:pRg st="1" end="1"/>
                                            </p:txEl>
                                          </p:spTgt>
                                        </p:tgtEl>
                                        <p:attrNameLst>
                                          <p:attrName>style.visibility</p:attrName>
                                        </p:attrNameLst>
                                      </p:cBhvr>
                                      <p:to>
                                        <p:strVal val="visible"/>
                                      </p:to>
                                    </p:set>
                                    <p:animEffect transition="in" filter="wipe(left)">
                                      <p:cBhvr>
                                        <p:cTn id="17" dur="500"/>
                                        <p:tgtEl>
                                          <p:spTgt spid="4597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59779">
                                            <p:txEl>
                                              <p:pRg st="2" end="2"/>
                                            </p:txEl>
                                          </p:spTgt>
                                        </p:tgtEl>
                                        <p:attrNameLst>
                                          <p:attrName>style.visibility</p:attrName>
                                        </p:attrNameLst>
                                      </p:cBhvr>
                                      <p:to>
                                        <p:strVal val="visible"/>
                                      </p:to>
                                    </p:set>
                                    <p:animEffect transition="in" filter="wipe(left)">
                                      <p:cBhvr>
                                        <p:cTn id="22" dur="500"/>
                                        <p:tgtEl>
                                          <p:spTgt spid="45977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59779">
                                            <p:txEl>
                                              <p:pRg st="3" end="3"/>
                                            </p:txEl>
                                          </p:spTgt>
                                        </p:tgtEl>
                                        <p:attrNameLst>
                                          <p:attrName>style.visibility</p:attrName>
                                        </p:attrNameLst>
                                      </p:cBhvr>
                                      <p:to>
                                        <p:strVal val="visible"/>
                                      </p:to>
                                    </p:set>
                                    <p:animEffect transition="in" filter="wipe(left)">
                                      <p:cBhvr>
                                        <p:cTn id="27" dur="500"/>
                                        <p:tgtEl>
                                          <p:spTgt spid="45977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59779">
                                            <p:txEl>
                                              <p:pRg st="4" end="4"/>
                                            </p:txEl>
                                          </p:spTgt>
                                        </p:tgtEl>
                                        <p:attrNameLst>
                                          <p:attrName>style.visibility</p:attrName>
                                        </p:attrNameLst>
                                      </p:cBhvr>
                                      <p:to>
                                        <p:strVal val="visible"/>
                                      </p:to>
                                    </p:set>
                                    <p:animEffect transition="in" filter="wipe(left)">
                                      <p:cBhvr>
                                        <p:cTn id="32" dur="500"/>
                                        <p:tgtEl>
                                          <p:spTgt spid="45977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59779">
                                            <p:txEl>
                                              <p:pRg st="5" end="5"/>
                                            </p:txEl>
                                          </p:spTgt>
                                        </p:tgtEl>
                                        <p:attrNameLst>
                                          <p:attrName>style.visibility</p:attrName>
                                        </p:attrNameLst>
                                      </p:cBhvr>
                                      <p:to>
                                        <p:strVal val="visible"/>
                                      </p:to>
                                    </p:set>
                                    <p:animEffect transition="in" filter="wipe(left)">
                                      <p:cBhvr>
                                        <p:cTn id="37" dur="500"/>
                                        <p:tgtEl>
                                          <p:spTgt spid="45977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59779">
                                            <p:txEl>
                                              <p:pRg st="6" end="6"/>
                                            </p:txEl>
                                          </p:spTgt>
                                        </p:tgtEl>
                                        <p:attrNameLst>
                                          <p:attrName>style.visibility</p:attrName>
                                        </p:attrNameLst>
                                      </p:cBhvr>
                                      <p:to>
                                        <p:strVal val="visible"/>
                                      </p:to>
                                    </p:set>
                                    <p:animEffect transition="in" filter="wipe(left)">
                                      <p:cBhvr>
                                        <p:cTn id="42" dur="500"/>
                                        <p:tgtEl>
                                          <p:spTgt spid="45977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59779">
                                            <p:txEl>
                                              <p:pRg st="7" end="7"/>
                                            </p:txEl>
                                          </p:spTgt>
                                        </p:tgtEl>
                                        <p:attrNameLst>
                                          <p:attrName>style.visibility</p:attrName>
                                        </p:attrNameLst>
                                      </p:cBhvr>
                                      <p:to>
                                        <p:strVal val="visible"/>
                                      </p:to>
                                    </p:set>
                                    <p:animEffect transition="in" filter="wipe(left)">
                                      <p:cBhvr>
                                        <p:cTn id="47" dur="500"/>
                                        <p:tgtEl>
                                          <p:spTgt spid="45977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59779">
                                            <p:txEl>
                                              <p:pRg st="8" end="8"/>
                                            </p:txEl>
                                          </p:spTgt>
                                        </p:tgtEl>
                                        <p:attrNameLst>
                                          <p:attrName>style.visibility</p:attrName>
                                        </p:attrNameLst>
                                      </p:cBhvr>
                                      <p:to>
                                        <p:strVal val="visible"/>
                                      </p:to>
                                    </p:set>
                                    <p:animEffect transition="in" filter="wipe(left)">
                                      <p:cBhvr>
                                        <p:cTn id="52" dur="500"/>
                                        <p:tgtEl>
                                          <p:spTgt spid="4597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9779"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3458" name="Rectangle 2"/>
          <p:cNvSpPr>
            <a:spLocks noGrp="1" noChangeArrowheads="1"/>
          </p:cNvSpPr>
          <p:nvPr>
            <p:ph type="title"/>
          </p:nvPr>
        </p:nvSpPr>
        <p:spPr>
          <a:xfrm>
            <a:off x="503238" y="319991"/>
            <a:ext cx="8382000" cy="523220"/>
          </a:xfrm>
        </p:spPr>
        <p:txBody>
          <a:bodyPr anchor="t">
            <a:spAutoFit/>
          </a:bodyPr>
          <a:lstStyle/>
          <a:p>
            <a:pPr>
              <a:defRPr/>
            </a:pPr>
            <a:r>
              <a:rPr lang="en-US" dirty="0"/>
              <a:t>Some great references</a:t>
            </a:r>
          </a:p>
        </p:txBody>
      </p:sp>
      <p:sp>
        <p:nvSpPr>
          <p:cNvPr id="403459" name="Rectangle 3"/>
          <p:cNvSpPr>
            <a:spLocks noGrp="1" noChangeArrowheads="1"/>
          </p:cNvSpPr>
          <p:nvPr>
            <p:ph type="body" sz="half" idx="1"/>
          </p:nvPr>
        </p:nvSpPr>
        <p:spPr>
          <a:xfrm>
            <a:off x="2322775" y="1249916"/>
            <a:ext cx="6329905" cy="1585280"/>
          </a:xfrm>
        </p:spPr>
        <p:txBody>
          <a:bodyPr vert="horz" wrap="square" lIns="0" tIns="0" rIns="0" bIns="0" numCol="1" anchor="t" anchorCtr="0" compatLnSpc="1">
            <a:prstTxWarp prst="textNoShape">
              <a:avLst/>
            </a:prstTxWarp>
          </a:bodyPr>
          <a:lstStyle/>
          <a:p>
            <a:pPr marL="0" indent="0">
              <a:buNone/>
              <a:defRPr/>
            </a:pPr>
            <a:r>
              <a:rPr lang="en-US" dirty="0">
                <a:solidFill>
                  <a:schemeClr val="tx1"/>
                </a:solidFill>
              </a:rPr>
              <a:t>Supervising Volunteers</a:t>
            </a:r>
            <a:br>
              <a:rPr lang="en-US" dirty="0">
                <a:solidFill>
                  <a:schemeClr val="tx1"/>
                </a:solidFill>
              </a:rPr>
            </a:br>
            <a:r>
              <a:rPr lang="en-US" i="1" dirty="0">
                <a:solidFill>
                  <a:schemeClr val="tx1"/>
                </a:solidFill>
              </a:rPr>
              <a:t>An Action Guide for Making Your Job Easier</a:t>
            </a:r>
            <a:br>
              <a:rPr lang="en-US" i="1" dirty="0">
                <a:solidFill>
                  <a:schemeClr val="tx1"/>
                </a:solidFill>
              </a:rPr>
            </a:br>
            <a:r>
              <a:rPr lang="en-US" sz="2200" dirty="0">
                <a:solidFill>
                  <a:schemeClr val="tx1"/>
                </a:solidFill>
              </a:rPr>
              <a:t>Lee &amp; </a:t>
            </a:r>
            <a:r>
              <a:rPr lang="en-US" sz="2200" dirty="0" err="1">
                <a:solidFill>
                  <a:schemeClr val="tx1"/>
                </a:solidFill>
              </a:rPr>
              <a:t>Catagnus</a:t>
            </a:r>
            <a:endParaRPr lang="en-US" sz="2200" dirty="0">
              <a:solidFill>
                <a:schemeClr val="tx1"/>
              </a:solidFill>
            </a:endParaRPr>
          </a:p>
        </p:txBody>
      </p:sp>
      <p:sp>
        <p:nvSpPr>
          <p:cNvPr id="403464" name="Rectangle 8"/>
          <p:cNvSpPr>
            <a:spLocks noChangeArrowheads="1"/>
          </p:cNvSpPr>
          <p:nvPr/>
        </p:nvSpPr>
        <p:spPr bwMode="auto">
          <a:xfrm>
            <a:off x="2322778" y="3050118"/>
            <a:ext cx="6439085" cy="1655763"/>
          </a:xfrm>
          <a:prstGeom prst="rect">
            <a:avLst/>
          </a:prstGeom>
          <a:noFill/>
          <a:ln w="12700">
            <a:noFill/>
            <a:miter lim="800000"/>
            <a:headEnd/>
            <a:tailEnd/>
          </a:ln>
          <a:effectLst/>
        </p:spPr>
        <p:txBody>
          <a:bodyPr lIns="0" tIns="0" rIns="0" bIns="0"/>
          <a:lstStyle/>
          <a:p>
            <a:pPr defTabSz="704850" eaLnBrk="0" hangingPunct="0">
              <a:spcBef>
                <a:spcPct val="30000"/>
              </a:spcBef>
              <a:buClr>
                <a:srgbClr val="FF0000"/>
              </a:buClr>
              <a:buSzPct val="120000"/>
              <a:defRPr/>
            </a:pPr>
            <a:r>
              <a:rPr lang="en-US" dirty="0">
                <a:solidFill>
                  <a:srgbClr val="000000"/>
                </a:solidFill>
                <a:latin typeface="Arial"/>
              </a:rPr>
              <a:t>The Volunteer Recruitment </a:t>
            </a:r>
            <a:r>
              <a:rPr lang="en-US" i="1" dirty="0">
                <a:solidFill>
                  <a:srgbClr val="000000"/>
                </a:solidFill>
                <a:latin typeface="Arial"/>
              </a:rPr>
              <a:t>(And Membership Development)</a:t>
            </a:r>
            <a:r>
              <a:rPr lang="en-US" dirty="0">
                <a:solidFill>
                  <a:srgbClr val="000000"/>
                </a:solidFill>
                <a:latin typeface="Arial"/>
              </a:rPr>
              <a:t> Book</a:t>
            </a:r>
            <a:br>
              <a:rPr lang="en-US" dirty="0">
                <a:solidFill>
                  <a:srgbClr val="000000"/>
                </a:solidFill>
                <a:latin typeface="Arial"/>
              </a:rPr>
            </a:br>
            <a:r>
              <a:rPr lang="en-US" sz="2200" dirty="0">
                <a:solidFill>
                  <a:srgbClr val="000000"/>
                </a:solidFill>
                <a:latin typeface="Arial"/>
              </a:rPr>
              <a:t>Ellis</a:t>
            </a:r>
          </a:p>
        </p:txBody>
      </p:sp>
      <p:sp>
        <p:nvSpPr>
          <p:cNvPr id="403465" name="Rectangle 9"/>
          <p:cNvSpPr>
            <a:spLocks noChangeArrowheads="1"/>
          </p:cNvSpPr>
          <p:nvPr/>
        </p:nvSpPr>
        <p:spPr bwMode="auto">
          <a:xfrm>
            <a:off x="2359291" y="4922326"/>
            <a:ext cx="5843013" cy="1655763"/>
          </a:xfrm>
          <a:prstGeom prst="rect">
            <a:avLst/>
          </a:prstGeom>
          <a:noFill/>
          <a:ln w="12700">
            <a:noFill/>
            <a:miter lim="800000"/>
            <a:headEnd/>
            <a:tailEnd/>
          </a:ln>
          <a:effectLst/>
        </p:spPr>
        <p:txBody>
          <a:bodyPr lIns="0" tIns="0" rIns="0" bIns="0"/>
          <a:lstStyle/>
          <a:p>
            <a:pPr defTabSz="704850" eaLnBrk="0" hangingPunct="0">
              <a:spcBef>
                <a:spcPct val="30000"/>
              </a:spcBef>
              <a:buClr>
                <a:srgbClr val="FF0000"/>
              </a:buClr>
              <a:buSzPct val="120000"/>
              <a:defRPr/>
            </a:pPr>
            <a:r>
              <a:rPr lang="en-US" dirty="0">
                <a:solidFill>
                  <a:srgbClr val="000000"/>
                </a:solidFill>
                <a:latin typeface="Arial"/>
              </a:rPr>
              <a:t>Leadership Skills</a:t>
            </a:r>
            <a:br>
              <a:rPr lang="en-US" dirty="0">
                <a:solidFill>
                  <a:srgbClr val="000000"/>
                </a:solidFill>
                <a:latin typeface="Arial"/>
              </a:rPr>
            </a:br>
            <a:r>
              <a:rPr lang="en-US" i="1" dirty="0">
                <a:solidFill>
                  <a:srgbClr val="000000"/>
                </a:solidFill>
                <a:latin typeface="Arial"/>
              </a:rPr>
              <a:t>Developing Volunteers for Organizational Success</a:t>
            </a:r>
            <a:br>
              <a:rPr lang="en-US" dirty="0">
                <a:solidFill>
                  <a:srgbClr val="000000"/>
                </a:solidFill>
                <a:latin typeface="Arial"/>
              </a:rPr>
            </a:br>
            <a:r>
              <a:rPr lang="en-US" sz="2200" dirty="0">
                <a:solidFill>
                  <a:srgbClr val="000000"/>
                </a:solidFill>
                <a:latin typeface="Arial"/>
              </a:rPr>
              <a:t>Morrison</a:t>
            </a:r>
          </a:p>
        </p:txBody>
      </p:sp>
      <p:pic>
        <p:nvPicPr>
          <p:cNvPr id="403488" name="Picture 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414" y="4886211"/>
            <a:ext cx="1301750" cy="1692275"/>
          </a:xfrm>
          <a:prstGeom prst="rect">
            <a:avLst/>
          </a:prstGeom>
          <a:ln>
            <a:noFill/>
          </a:ln>
          <a:effectLst>
            <a:outerShdw blurRad="292100" dist="139700" dir="2700000" algn="tl" rotWithShape="0">
              <a:srgbClr val="333333">
                <a:alpha val="65000"/>
              </a:srgbClr>
            </a:outerShdw>
          </a:effectLst>
        </p:spPr>
      </p:pic>
      <p:pic>
        <p:nvPicPr>
          <p:cNvPr id="403489" name="Picture 3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8764" y="1322271"/>
            <a:ext cx="1300162" cy="1690688"/>
          </a:xfrm>
          <a:prstGeom prst="rect">
            <a:avLst/>
          </a:prstGeom>
          <a:ln>
            <a:noFill/>
          </a:ln>
          <a:effectLst>
            <a:outerShdw blurRad="292100" dist="139700" dir="2700000" algn="tl" rotWithShape="0">
              <a:srgbClr val="333333">
                <a:alpha val="65000"/>
              </a:srgbClr>
            </a:outerShdw>
          </a:effectLst>
        </p:spPr>
      </p:pic>
      <p:pic>
        <p:nvPicPr>
          <p:cNvPr id="403490" name="Picture 3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8766" y="3087571"/>
            <a:ext cx="1296987" cy="17272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811651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03458"/>
                                        </p:tgtEl>
                                        <p:attrNameLst>
                                          <p:attrName>style.visibility</p:attrName>
                                        </p:attrNameLst>
                                      </p:cBhvr>
                                      <p:to>
                                        <p:strVal val="visible"/>
                                      </p:to>
                                    </p:set>
                                    <p:animEffect transition="in" filter="wipe(left)">
                                      <p:cBhvr>
                                        <p:cTn id="7" dur="500"/>
                                        <p:tgtEl>
                                          <p:spTgt spid="40345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03489"/>
                                        </p:tgtEl>
                                        <p:attrNameLst>
                                          <p:attrName>style.visibility</p:attrName>
                                        </p:attrNameLst>
                                      </p:cBhvr>
                                      <p:to>
                                        <p:strVal val="visible"/>
                                      </p:to>
                                    </p:set>
                                    <p:animEffect transition="in" filter="fade">
                                      <p:cBhvr>
                                        <p:cTn id="11" dur="500"/>
                                        <p:tgtEl>
                                          <p:spTgt spid="403489"/>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03459"/>
                                        </p:tgtEl>
                                        <p:attrNameLst>
                                          <p:attrName>style.visibility</p:attrName>
                                        </p:attrNameLst>
                                      </p:cBhvr>
                                      <p:to>
                                        <p:strVal val="visible"/>
                                      </p:to>
                                    </p:set>
                                    <p:animEffect transition="in" filter="wipe(left)">
                                      <p:cBhvr>
                                        <p:cTn id="15" dur="500"/>
                                        <p:tgtEl>
                                          <p:spTgt spid="403459"/>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403490"/>
                                        </p:tgtEl>
                                        <p:attrNameLst>
                                          <p:attrName>style.visibility</p:attrName>
                                        </p:attrNameLst>
                                      </p:cBhvr>
                                      <p:to>
                                        <p:strVal val="visible"/>
                                      </p:to>
                                    </p:set>
                                    <p:animEffect transition="in" filter="fade">
                                      <p:cBhvr>
                                        <p:cTn id="19" dur="500"/>
                                        <p:tgtEl>
                                          <p:spTgt spid="403490"/>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403464"/>
                                        </p:tgtEl>
                                        <p:attrNameLst>
                                          <p:attrName>style.visibility</p:attrName>
                                        </p:attrNameLst>
                                      </p:cBhvr>
                                      <p:to>
                                        <p:strVal val="visible"/>
                                      </p:to>
                                    </p:set>
                                    <p:animEffect transition="in" filter="wipe(left)">
                                      <p:cBhvr>
                                        <p:cTn id="23" dur="500"/>
                                        <p:tgtEl>
                                          <p:spTgt spid="403464"/>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403488"/>
                                        </p:tgtEl>
                                        <p:attrNameLst>
                                          <p:attrName>style.visibility</p:attrName>
                                        </p:attrNameLst>
                                      </p:cBhvr>
                                      <p:to>
                                        <p:strVal val="visible"/>
                                      </p:to>
                                    </p:set>
                                    <p:animEffect transition="in" filter="fade">
                                      <p:cBhvr>
                                        <p:cTn id="27" dur="500"/>
                                        <p:tgtEl>
                                          <p:spTgt spid="403488"/>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403465"/>
                                        </p:tgtEl>
                                        <p:attrNameLst>
                                          <p:attrName>style.visibility</p:attrName>
                                        </p:attrNameLst>
                                      </p:cBhvr>
                                      <p:to>
                                        <p:strVal val="visible"/>
                                      </p:to>
                                    </p:set>
                                    <p:animEffect transition="in" filter="wipe(left)">
                                      <p:cBhvr>
                                        <p:cTn id="31" dur="500"/>
                                        <p:tgtEl>
                                          <p:spTgt spid="4034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3458" grpId="0" autoUpdateAnimBg="0"/>
      <p:bldP spid="403459" grpId="0" bldLvl="2" autoUpdateAnimBg="0"/>
      <p:bldP spid="403464" grpId="0" bldLvl="2" autoUpdateAnimBg="0"/>
      <p:bldP spid="403465" grpId="0"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056" y="322938"/>
            <a:ext cx="8382000" cy="609600"/>
          </a:xfrm>
        </p:spPr>
        <p:txBody>
          <a:bodyPr/>
          <a:lstStyle/>
          <a:p>
            <a:r>
              <a:rPr lang="en-US" dirty="0"/>
              <a:t>And more…</a:t>
            </a:r>
          </a:p>
        </p:txBody>
      </p:sp>
      <p:sp>
        <p:nvSpPr>
          <p:cNvPr id="3" name="Text Placeholder 2"/>
          <p:cNvSpPr>
            <a:spLocks noGrp="1"/>
          </p:cNvSpPr>
          <p:nvPr>
            <p:ph type="body" sz="half" idx="1"/>
          </p:nvPr>
        </p:nvSpPr>
        <p:spPr>
          <a:xfrm>
            <a:off x="464457" y="1295400"/>
            <a:ext cx="8084457" cy="4876800"/>
          </a:xfrm>
        </p:spPr>
        <p:txBody>
          <a:bodyPr/>
          <a:lstStyle/>
          <a:p>
            <a:pPr marL="0" indent="0">
              <a:buNone/>
            </a:pPr>
            <a:r>
              <a:rPr lang="en-US" dirty="0">
                <a:solidFill>
                  <a:schemeClr val="tx1"/>
                </a:solidFill>
              </a:rPr>
              <a:t>Developing ISA leaders for organizational success </a:t>
            </a:r>
          </a:p>
          <a:p>
            <a:pPr marL="0" indent="0">
              <a:buNone/>
            </a:pPr>
            <a:r>
              <a:rPr lang="en-US" dirty="0">
                <a:solidFill>
                  <a:schemeClr val="tx1"/>
                </a:solidFill>
              </a:rPr>
              <a:t>    Part 1: The Basics: </a:t>
            </a:r>
            <a:r>
              <a:rPr lang="en-US" dirty="0">
                <a:solidFill>
                  <a:schemeClr val="tx1"/>
                </a:solidFill>
                <a:hlinkClick r:id="rId2"/>
              </a:rPr>
              <a:t>https://youtu.be/RuuA5BgtRGo</a:t>
            </a:r>
            <a:r>
              <a:rPr lang="en-US" dirty="0">
                <a:solidFill>
                  <a:schemeClr val="tx1"/>
                </a:solidFill>
              </a:rPr>
              <a:t> </a:t>
            </a:r>
          </a:p>
          <a:p>
            <a:pPr marL="0" indent="0">
              <a:buNone/>
            </a:pPr>
            <a:r>
              <a:rPr lang="en-US" dirty="0">
                <a:solidFill>
                  <a:schemeClr val="tx1"/>
                </a:solidFill>
              </a:rPr>
              <a:t>    Part 2: Recruiting: </a:t>
            </a:r>
            <a:r>
              <a:rPr lang="en-US" dirty="0">
                <a:solidFill>
                  <a:schemeClr val="tx1"/>
                </a:solidFill>
                <a:hlinkClick r:id="rId3"/>
              </a:rPr>
              <a:t>https://youtu.be/dydiLN0lfhc</a:t>
            </a:r>
            <a:r>
              <a:rPr lang="en-US" dirty="0">
                <a:solidFill>
                  <a:schemeClr val="tx1"/>
                </a:solidFill>
              </a:rPr>
              <a:t> </a:t>
            </a:r>
          </a:p>
          <a:p>
            <a:pPr marL="0" indent="0">
              <a:buNone/>
            </a:pPr>
            <a:r>
              <a:rPr lang="en-US" dirty="0">
                <a:solidFill>
                  <a:schemeClr val="tx1"/>
                </a:solidFill>
              </a:rPr>
              <a:t>    Part 3: Details: </a:t>
            </a:r>
            <a:r>
              <a:rPr lang="en-US" dirty="0">
                <a:solidFill>
                  <a:schemeClr val="tx1"/>
                </a:solidFill>
                <a:hlinkClick r:id="rId4"/>
              </a:rPr>
              <a:t>https://youtu.be/L7qoJKaj3Kk</a:t>
            </a:r>
            <a:r>
              <a:rPr lang="en-US" dirty="0">
                <a:solidFill>
                  <a:schemeClr val="tx1"/>
                </a:solidFill>
              </a:rPr>
              <a:t> </a:t>
            </a:r>
          </a:p>
          <a:p>
            <a:pPr marL="0" indent="0">
              <a:buNone/>
            </a:pPr>
            <a:endParaRPr lang="en-US" dirty="0">
              <a:solidFill>
                <a:schemeClr val="tx1"/>
              </a:solidFill>
            </a:endParaRPr>
          </a:p>
          <a:p>
            <a:pPr marL="0" indent="0">
              <a:buNone/>
            </a:pPr>
            <a:r>
              <a:rPr lang="en-US" dirty="0">
                <a:solidFill>
                  <a:schemeClr val="tx1"/>
                </a:solidFill>
                <a:hlinkClick r:id="rId5"/>
              </a:rPr>
              <a:t>https://www.isa.org/members-corner/leader-resources/operating-documents/</a:t>
            </a:r>
            <a:r>
              <a:rPr lang="en-US" dirty="0">
                <a:solidFill>
                  <a:schemeClr val="tx1"/>
                </a:solidFill>
              </a:rPr>
              <a:t>  </a:t>
            </a:r>
            <a:br>
              <a:rPr lang="en-US" dirty="0">
                <a:solidFill>
                  <a:schemeClr val="tx1"/>
                </a:solidFill>
              </a:rPr>
            </a:br>
            <a:r>
              <a:rPr lang="en-US" dirty="0">
                <a:solidFill>
                  <a:schemeClr val="tx1"/>
                </a:solidFill>
              </a:rPr>
              <a:t>(Last item on the page: "Developing ISA Volunteers for Organizational Success") </a:t>
            </a:r>
          </a:p>
        </p:txBody>
      </p:sp>
    </p:spTree>
    <p:extLst>
      <p:ext uri="{BB962C8B-B14F-4D97-AF65-F5344CB8AC3E}">
        <p14:creationId xmlns:p14="http://schemas.microsoft.com/office/powerpoint/2010/main" val="358764537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left)">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4418" name="Rectangle 2"/>
          <p:cNvSpPr>
            <a:spLocks noGrp="1" noChangeArrowheads="1"/>
          </p:cNvSpPr>
          <p:nvPr>
            <p:ph type="title"/>
          </p:nvPr>
        </p:nvSpPr>
        <p:spPr>
          <a:xfrm>
            <a:off x="474663" y="319991"/>
            <a:ext cx="8382000" cy="523220"/>
          </a:xfrm>
        </p:spPr>
        <p:txBody>
          <a:bodyPr anchor="t">
            <a:spAutoFit/>
          </a:bodyPr>
          <a:lstStyle/>
          <a:p>
            <a:pPr defTabSz="1006475">
              <a:defRPr/>
            </a:pPr>
            <a:r>
              <a:rPr lang="en-US" dirty="0"/>
              <a:t>Contents: What are we talking about?</a:t>
            </a:r>
          </a:p>
        </p:txBody>
      </p:sp>
      <p:sp>
        <p:nvSpPr>
          <p:cNvPr id="444419" name="Rectangle 3"/>
          <p:cNvSpPr>
            <a:spLocks noGrp="1" noChangeArrowheads="1"/>
          </p:cNvSpPr>
          <p:nvPr>
            <p:ph type="body" sz="half" idx="1"/>
          </p:nvPr>
        </p:nvSpPr>
        <p:spPr>
          <a:xfrm>
            <a:off x="3671247" y="1486472"/>
            <a:ext cx="5209227" cy="4876800"/>
          </a:xfrm>
        </p:spPr>
        <p:txBody>
          <a:bodyPr vert="horz" wrap="square" lIns="0" tIns="0" rIns="0" bIns="0" numCol="1" anchor="t" anchorCtr="0" compatLnSpc="1">
            <a:prstTxWarp prst="textNoShape">
              <a:avLst/>
            </a:prstTxWarp>
          </a:bodyPr>
          <a:lstStyle/>
          <a:p>
            <a:pPr marL="400050" indent="-400050" defTabSz="1006475">
              <a:spcBef>
                <a:spcPct val="50000"/>
              </a:spcBef>
              <a:buClr>
                <a:srgbClr val="072B61"/>
              </a:buClr>
              <a:buFontTx/>
              <a:buAutoNum type="arabicPeriod"/>
              <a:defRPr/>
            </a:pPr>
            <a:r>
              <a:rPr lang="en-US" dirty="0">
                <a:solidFill>
                  <a:schemeClr val="tx1"/>
                </a:solidFill>
              </a:rPr>
              <a:t>Interactive discussion</a:t>
            </a:r>
          </a:p>
          <a:p>
            <a:pPr marL="400050" indent="-400050" defTabSz="1006475">
              <a:spcBef>
                <a:spcPct val="50000"/>
              </a:spcBef>
              <a:buClr>
                <a:srgbClr val="072B61"/>
              </a:buClr>
              <a:buFontTx/>
              <a:buAutoNum type="arabicPeriod"/>
              <a:defRPr/>
            </a:pPr>
            <a:r>
              <a:rPr lang="en-US" dirty="0">
                <a:solidFill>
                  <a:schemeClr val="tx1"/>
                </a:solidFill>
              </a:rPr>
              <a:t>Recruitment plan</a:t>
            </a:r>
          </a:p>
          <a:p>
            <a:pPr marL="400050" indent="-400050" defTabSz="1006475">
              <a:spcBef>
                <a:spcPct val="50000"/>
              </a:spcBef>
              <a:buClr>
                <a:srgbClr val="072B61"/>
              </a:buClr>
              <a:buFontTx/>
              <a:buAutoNum type="arabicPeriod"/>
              <a:defRPr/>
            </a:pPr>
            <a:r>
              <a:rPr lang="en-US" dirty="0">
                <a:solidFill>
                  <a:schemeClr val="tx1"/>
                </a:solidFill>
              </a:rPr>
              <a:t>Why people </a:t>
            </a:r>
            <a:r>
              <a:rPr lang="en-US" i="1" dirty="0">
                <a:solidFill>
                  <a:schemeClr val="tx1"/>
                </a:solidFill>
              </a:rPr>
              <a:t>don’t</a:t>
            </a:r>
            <a:r>
              <a:rPr lang="en-US" dirty="0">
                <a:solidFill>
                  <a:schemeClr val="tx1"/>
                </a:solidFill>
              </a:rPr>
              <a:t> volunteer</a:t>
            </a:r>
          </a:p>
          <a:p>
            <a:pPr marL="400050" indent="-400050" defTabSz="1006475">
              <a:spcBef>
                <a:spcPct val="50000"/>
              </a:spcBef>
              <a:buClr>
                <a:srgbClr val="072B61"/>
              </a:buClr>
              <a:buFontTx/>
              <a:buAutoNum type="arabicPeriod"/>
              <a:defRPr/>
            </a:pPr>
            <a:r>
              <a:rPr lang="en-US" dirty="0">
                <a:solidFill>
                  <a:schemeClr val="tx1"/>
                </a:solidFill>
              </a:rPr>
              <a:t>Volunteer interest</a:t>
            </a:r>
          </a:p>
          <a:p>
            <a:pPr marL="400050" indent="-400050" defTabSz="1006475">
              <a:spcBef>
                <a:spcPct val="50000"/>
              </a:spcBef>
              <a:buClr>
                <a:srgbClr val="072B61"/>
              </a:buClr>
              <a:buFontTx/>
              <a:buAutoNum type="arabicPeriod"/>
              <a:defRPr/>
            </a:pPr>
            <a:r>
              <a:rPr lang="en-US" dirty="0">
                <a:solidFill>
                  <a:schemeClr val="tx1"/>
                </a:solidFill>
              </a:rPr>
              <a:t>Volunteer retention</a:t>
            </a:r>
          </a:p>
          <a:p>
            <a:pPr marL="400050" indent="-400050" defTabSz="1006475">
              <a:spcBef>
                <a:spcPct val="50000"/>
              </a:spcBef>
              <a:buClr>
                <a:srgbClr val="072B61"/>
              </a:buClr>
              <a:buFontTx/>
              <a:buAutoNum type="arabicPeriod"/>
              <a:defRPr/>
            </a:pPr>
            <a:r>
              <a:rPr lang="en-US" dirty="0">
                <a:solidFill>
                  <a:schemeClr val="tx1"/>
                </a:solidFill>
              </a:rPr>
              <a:t>Succession planning</a:t>
            </a:r>
          </a:p>
          <a:p>
            <a:pPr marL="400050" indent="-400050" defTabSz="1006475">
              <a:spcBef>
                <a:spcPct val="50000"/>
              </a:spcBef>
              <a:buClr>
                <a:srgbClr val="072B61"/>
              </a:buClr>
              <a:buFontTx/>
              <a:buAutoNum type="arabicPeriod"/>
              <a:defRPr/>
            </a:pPr>
            <a:r>
              <a:rPr lang="en-US" dirty="0">
                <a:solidFill>
                  <a:schemeClr val="tx1"/>
                </a:solidFill>
              </a:rPr>
              <a:t>Training</a:t>
            </a:r>
          </a:p>
        </p:txBody>
      </p:sp>
      <p:pic>
        <p:nvPicPr>
          <p:cNvPr id="3" name="Picture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92288" y="1346579"/>
            <a:ext cx="2747749" cy="2747749"/>
          </a:xfrm>
          <a:prstGeom prst="rect">
            <a:avLst/>
          </a:prstGeom>
        </p:spPr>
      </p:pic>
    </p:spTree>
    <p:extLst>
      <p:ext uri="{BB962C8B-B14F-4D97-AF65-F5344CB8AC3E}">
        <p14:creationId xmlns:p14="http://schemas.microsoft.com/office/powerpoint/2010/main" val="363005863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44418"/>
                                        </p:tgtEl>
                                        <p:attrNameLst>
                                          <p:attrName>style.visibility</p:attrName>
                                        </p:attrNameLst>
                                      </p:cBhvr>
                                      <p:to>
                                        <p:strVal val="visible"/>
                                      </p:to>
                                    </p:set>
                                    <p:animEffect transition="in" filter="wipe(left)">
                                      <p:cBhvr>
                                        <p:cTn id="7" dur="500"/>
                                        <p:tgtEl>
                                          <p:spTgt spid="44441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44419">
                                            <p:txEl>
                                              <p:pRg st="0" end="0"/>
                                            </p:txEl>
                                          </p:spTgt>
                                        </p:tgtEl>
                                        <p:attrNameLst>
                                          <p:attrName>style.visibility</p:attrName>
                                        </p:attrNameLst>
                                      </p:cBhvr>
                                      <p:to>
                                        <p:strVal val="visible"/>
                                      </p:to>
                                    </p:set>
                                    <p:animEffect transition="in" filter="wipe(left)">
                                      <p:cBhvr>
                                        <p:cTn id="16" dur="500"/>
                                        <p:tgtEl>
                                          <p:spTgt spid="44441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44419">
                                            <p:txEl>
                                              <p:pRg st="1" end="1"/>
                                            </p:txEl>
                                          </p:spTgt>
                                        </p:tgtEl>
                                        <p:attrNameLst>
                                          <p:attrName>style.visibility</p:attrName>
                                        </p:attrNameLst>
                                      </p:cBhvr>
                                      <p:to>
                                        <p:strVal val="visible"/>
                                      </p:to>
                                    </p:set>
                                    <p:animEffect transition="in" filter="wipe(left)">
                                      <p:cBhvr>
                                        <p:cTn id="21" dur="500"/>
                                        <p:tgtEl>
                                          <p:spTgt spid="44441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44419">
                                            <p:txEl>
                                              <p:pRg st="2" end="2"/>
                                            </p:txEl>
                                          </p:spTgt>
                                        </p:tgtEl>
                                        <p:attrNameLst>
                                          <p:attrName>style.visibility</p:attrName>
                                        </p:attrNameLst>
                                      </p:cBhvr>
                                      <p:to>
                                        <p:strVal val="visible"/>
                                      </p:to>
                                    </p:set>
                                    <p:animEffect transition="in" filter="wipe(left)">
                                      <p:cBhvr>
                                        <p:cTn id="26" dur="500"/>
                                        <p:tgtEl>
                                          <p:spTgt spid="44441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44419">
                                            <p:txEl>
                                              <p:pRg st="3" end="3"/>
                                            </p:txEl>
                                          </p:spTgt>
                                        </p:tgtEl>
                                        <p:attrNameLst>
                                          <p:attrName>style.visibility</p:attrName>
                                        </p:attrNameLst>
                                      </p:cBhvr>
                                      <p:to>
                                        <p:strVal val="visible"/>
                                      </p:to>
                                    </p:set>
                                    <p:animEffect transition="in" filter="wipe(left)">
                                      <p:cBhvr>
                                        <p:cTn id="31" dur="500"/>
                                        <p:tgtEl>
                                          <p:spTgt spid="44441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44419">
                                            <p:txEl>
                                              <p:pRg st="4" end="4"/>
                                            </p:txEl>
                                          </p:spTgt>
                                        </p:tgtEl>
                                        <p:attrNameLst>
                                          <p:attrName>style.visibility</p:attrName>
                                        </p:attrNameLst>
                                      </p:cBhvr>
                                      <p:to>
                                        <p:strVal val="visible"/>
                                      </p:to>
                                    </p:set>
                                    <p:animEffect transition="in" filter="wipe(left)">
                                      <p:cBhvr>
                                        <p:cTn id="36" dur="500"/>
                                        <p:tgtEl>
                                          <p:spTgt spid="444419">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44419">
                                            <p:txEl>
                                              <p:pRg st="5" end="5"/>
                                            </p:txEl>
                                          </p:spTgt>
                                        </p:tgtEl>
                                        <p:attrNameLst>
                                          <p:attrName>style.visibility</p:attrName>
                                        </p:attrNameLst>
                                      </p:cBhvr>
                                      <p:to>
                                        <p:strVal val="visible"/>
                                      </p:to>
                                    </p:set>
                                    <p:animEffect transition="in" filter="wipe(left)">
                                      <p:cBhvr>
                                        <p:cTn id="41" dur="500"/>
                                        <p:tgtEl>
                                          <p:spTgt spid="444419">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444419">
                                            <p:txEl>
                                              <p:pRg st="6" end="6"/>
                                            </p:txEl>
                                          </p:spTgt>
                                        </p:tgtEl>
                                        <p:attrNameLst>
                                          <p:attrName>style.visibility</p:attrName>
                                        </p:attrNameLst>
                                      </p:cBhvr>
                                      <p:to>
                                        <p:strVal val="visible"/>
                                      </p:to>
                                    </p:set>
                                    <p:animEffect transition="in" filter="wipe(left)">
                                      <p:cBhvr>
                                        <p:cTn id="46" dur="500"/>
                                        <p:tgtEl>
                                          <p:spTgt spid="4444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4418" grpId="0" autoUpdateAnimBg="0"/>
      <p:bldP spid="44441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4418" name="Rectangle 2"/>
          <p:cNvSpPr>
            <a:spLocks noGrp="1" noChangeArrowheads="1"/>
          </p:cNvSpPr>
          <p:nvPr>
            <p:ph type="title"/>
          </p:nvPr>
        </p:nvSpPr>
        <p:spPr>
          <a:xfrm>
            <a:off x="474663" y="319991"/>
            <a:ext cx="8382000" cy="523220"/>
          </a:xfrm>
        </p:spPr>
        <p:txBody>
          <a:bodyPr anchor="t">
            <a:spAutoFit/>
          </a:bodyPr>
          <a:lstStyle/>
          <a:p>
            <a:pPr defTabSz="1006475">
              <a:defRPr/>
            </a:pPr>
            <a:r>
              <a:rPr lang="en-US" dirty="0"/>
              <a:t>What we covered</a:t>
            </a:r>
          </a:p>
        </p:txBody>
      </p:sp>
      <p:sp>
        <p:nvSpPr>
          <p:cNvPr id="444419" name="Rectangle 3"/>
          <p:cNvSpPr>
            <a:spLocks noGrp="1" noChangeArrowheads="1"/>
          </p:cNvSpPr>
          <p:nvPr>
            <p:ph type="body" sz="half" idx="1"/>
          </p:nvPr>
        </p:nvSpPr>
        <p:spPr>
          <a:xfrm>
            <a:off x="3671247" y="1486472"/>
            <a:ext cx="5209227" cy="4876800"/>
          </a:xfrm>
        </p:spPr>
        <p:txBody>
          <a:bodyPr vert="horz" wrap="square" lIns="0" tIns="0" rIns="0" bIns="0" numCol="1" anchor="t" anchorCtr="0" compatLnSpc="1">
            <a:prstTxWarp prst="textNoShape">
              <a:avLst/>
            </a:prstTxWarp>
          </a:bodyPr>
          <a:lstStyle/>
          <a:p>
            <a:pPr marL="400050" indent="-400050" defTabSz="1006475">
              <a:spcBef>
                <a:spcPct val="50000"/>
              </a:spcBef>
              <a:buClr>
                <a:srgbClr val="072B61"/>
              </a:buClr>
              <a:buFontTx/>
              <a:buAutoNum type="arabicPeriod"/>
              <a:defRPr/>
            </a:pPr>
            <a:r>
              <a:rPr lang="en-US" dirty="0">
                <a:solidFill>
                  <a:schemeClr val="tx1"/>
                </a:solidFill>
              </a:rPr>
              <a:t>Interactive discussion</a:t>
            </a:r>
          </a:p>
          <a:p>
            <a:pPr marL="400050" indent="-400050" defTabSz="1006475">
              <a:spcBef>
                <a:spcPct val="50000"/>
              </a:spcBef>
              <a:buClr>
                <a:srgbClr val="072B61"/>
              </a:buClr>
              <a:buFontTx/>
              <a:buAutoNum type="arabicPeriod"/>
              <a:defRPr/>
            </a:pPr>
            <a:r>
              <a:rPr lang="en-US" dirty="0">
                <a:solidFill>
                  <a:schemeClr val="tx1"/>
                </a:solidFill>
              </a:rPr>
              <a:t>Recruitment plan</a:t>
            </a:r>
          </a:p>
          <a:p>
            <a:pPr marL="400050" indent="-400050" defTabSz="1006475">
              <a:spcBef>
                <a:spcPct val="50000"/>
              </a:spcBef>
              <a:buClr>
                <a:srgbClr val="072B61"/>
              </a:buClr>
              <a:buFontTx/>
              <a:buAutoNum type="arabicPeriod"/>
              <a:defRPr/>
            </a:pPr>
            <a:r>
              <a:rPr lang="en-US" dirty="0">
                <a:solidFill>
                  <a:schemeClr val="tx1"/>
                </a:solidFill>
              </a:rPr>
              <a:t>Why people </a:t>
            </a:r>
            <a:r>
              <a:rPr lang="en-US" i="1" dirty="0">
                <a:solidFill>
                  <a:schemeClr val="tx1"/>
                </a:solidFill>
              </a:rPr>
              <a:t>don’t</a:t>
            </a:r>
            <a:r>
              <a:rPr lang="en-US" dirty="0">
                <a:solidFill>
                  <a:schemeClr val="tx1"/>
                </a:solidFill>
              </a:rPr>
              <a:t> volunteer</a:t>
            </a:r>
          </a:p>
          <a:p>
            <a:pPr marL="400050" indent="-400050" defTabSz="1006475">
              <a:spcBef>
                <a:spcPct val="50000"/>
              </a:spcBef>
              <a:buClr>
                <a:srgbClr val="072B61"/>
              </a:buClr>
              <a:buFontTx/>
              <a:buAutoNum type="arabicPeriod"/>
              <a:defRPr/>
            </a:pPr>
            <a:r>
              <a:rPr lang="en-US" dirty="0">
                <a:solidFill>
                  <a:schemeClr val="tx1"/>
                </a:solidFill>
              </a:rPr>
              <a:t>Volunteer interest</a:t>
            </a:r>
          </a:p>
          <a:p>
            <a:pPr marL="400050" indent="-400050" defTabSz="1006475">
              <a:spcBef>
                <a:spcPct val="50000"/>
              </a:spcBef>
              <a:buClr>
                <a:srgbClr val="072B61"/>
              </a:buClr>
              <a:buFontTx/>
              <a:buAutoNum type="arabicPeriod"/>
              <a:defRPr/>
            </a:pPr>
            <a:r>
              <a:rPr lang="en-US" dirty="0">
                <a:solidFill>
                  <a:schemeClr val="tx1"/>
                </a:solidFill>
              </a:rPr>
              <a:t>Volunteer retention</a:t>
            </a:r>
          </a:p>
          <a:p>
            <a:pPr marL="400050" indent="-400050" defTabSz="1006475">
              <a:spcBef>
                <a:spcPct val="50000"/>
              </a:spcBef>
              <a:buClr>
                <a:srgbClr val="072B61"/>
              </a:buClr>
              <a:buFontTx/>
              <a:buAutoNum type="arabicPeriod"/>
              <a:defRPr/>
            </a:pPr>
            <a:r>
              <a:rPr lang="en-US" dirty="0">
                <a:solidFill>
                  <a:schemeClr val="tx1"/>
                </a:solidFill>
              </a:rPr>
              <a:t>Succession planning</a:t>
            </a:r>
          </a:p>
          <a:p>
            <a:pPr marL="400050" indent="-400050" defTabSz="1006475">
              <a:spcBef>
                <a:spcPct val="50000"/>
              </a:spcBef>
              <a:buClr>
                <a:srgbClr val="072B61"/>
              </a:buClr>
              <a:buFontTx/>
              <a:buAutoNum type="arabicPeriod"/>
              <a:defRPr/>
            </a:pPr>
            <a:r>
              <a:rPr lang="en-US" dirty="0">
                <a:solidFill>
                  <a:schemeClr val="tx1"/>
                </a:solidFill>
              </a:rPr>
              <a:t>Training</a:t>
            </a:r>
          </a:p>
        </p:txBody>
      </p:sp>
      <p:pic>
        <p:nvPicPr>
          <p:cNvPr id="3" name="Picture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92288" y="1346579"/>
            <a:ext cx="2747749" cy="2747749"/>
          </a:xfrm>
          <a:prstGeom prst="rect">
            <a:avLst/>
          </a:prstGeom>
        </p:spPr>
      </p:pic>
    </p:spTree>
    <p:extLst>
      <p:ext uri="{BB962C8B-B14F-4D97-AF65-F5344CB8AC3E}">
        <p14:creationId xmlns:p14="http://schemas.microsoft.com/office/powerpoint/2010/main" val="150055995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44418"/>
                                        </p:tgtEl>
                                        <p:attrNameLst>
                                          <p:attrName>style.visibility</p:attrName>
                                        </p:attrNameLst>
                                      </p:cBhvr>
                                      <p:to>
                                        <p:strVal val="visible"/>
                                      </p:to>
                                    </p:set>
                                    <p:animEffect transition="in" filter="wipe(left)">
                                      <p:cBhvr>
                                        <p:cTn id="7" dur="500"/>
                                        <p:tgtEl>
                                          <p:spTgt spid="44441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44419">
                                            <p:txEl>
                                              <p:pRg st="0" end="0"/>
                                            </p:txEl>
                                          </p:spTgt>
                                        </p:tgtEl>
                                        <p:attrNameLst>
                                          <p:attrName>style.visibility</p:attrName>
                                        </p:attrNameLst>
                                      </p:cBhvr>
                                      <p:to>
                                        <p:strVal val="visible"/>
                                      </p:to>
                                    </p:set>
                                    <p:animEffect transition="in" filter="wipe(left)">
                                      <p:cBhvr>
                                        <p:cTn id="16" dur="500"/>
                                        <p:tgtEl>
                                          <p:spTgt spid="44441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44419">
                                            <p:txEl>
                                              <p:pRg st="1" end="1"/>
                                            </p:txEl>
                                          </p:spTgt>
                                        </p:tgtEl>
                                        <p:attrNameLst>
                                          <p:attrName>style.visibility</p:attrName>
                                        </p:attrNameLst>
                                      </p:cBhvr>
                                      <p:to>
                                        <p:strVal val="visible"/>
                                      </p:to>
                                    </p:set>
                                    <p:animEffect transition="in" filter="wipe(left)">
                                      <p:cBhvr>
                                        <p:cTn id="21" dur="500"/>
                                        <p:tgtEl>
                                          <p:spTgt spid="44441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44419">
                                            <p:txEl>
                                              <p:pRg st="2" end="2"/>
                                            </p:txEl>
                                          </p:spTgt>
                                        </p:tgtEl>
                                        <p:attrNameLst>
                                          <p:attrName>style.visibility</p:attrName>
                                        </p:attrNameLst>
                                      </p:cBhvr>
                                      <p:to>
                                        <p:strVal val="visible"/>
                                      </p:to>
                                    </p:set>
                                    <p:animEffect transition="in" filter="wipe(left)">
                                      <p:cBhvr>
                                        <p:cTn id="26" dur="500"/>
                                        <p:tgtEl>
                                          <p:spTgt spid="44441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44419">
                                            <p:txEl>
                                              <p:pRg st="3" end="3"/>
                                            </p:txEl>
                                          </p:spTgt>
                                        </p:tgtEl>
                                        <p:attrNameLst>
                                          <p:attrName>style.visibility</p:attrName>
                                        </p:attrNameLst>
                                      </p:cBhvr>
                                      <p:to>
                                        <p:strVal val="visible"/>
                                      </p:to>
                                    </p:set>
                                    <p:animEffect transition="in" filter="wipe(left)">
                                      <p:cBhvr>
                                        <p:cTn id="31" dur="500"/>
                                        <p:tgtEl>
                                          <p:spTgt spid="44441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44419">
                                            <p:txEl>
                                              <p:pRg st="4" end="4"/>
                                            </p:txEl>
                                          </p:spTgt>
                                        </p:tgtEl>
                                        <p:attrNameLst>
                                          <p:attrName>style.visibility</p:attrName>
                                        </p:attrNameLst>
                                      </p:cBhvr>
                                      <p:to>
                                        <p:strVal val="visible"/>
                                      </p:to>
                                    </p:set>
                                    <p:animEffect transition="in" filter="wipe(left)">
                                      <p:cBhvr>
                                        <p:cTn id="36" dur="500"/>
                                        <p:tgtEl>
                                          <p:spTgt spid="444419">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44419">
                                            <p:txEl>
                                              <p:pRg st="5" end="5"/>
                                            </p:txEl>
                                          </p:spTgt>
                                        </p:tgtEl>
                                        <p:attrNameLst>
                                          <p:attrName>style.visibility</p:attrName>
                                        </p:attrNameLst>
                                      </p:cBhvr>
                                      <p:to>
                                        <p:strVal val="visible"/>
                                      </p:to>
                                    </p:set>
                                    <p:animEffect transition="in" filter="wipe(left)">
                                      <p:cBhvr>
                                        <p:cTn id="41" dur="500"/>
                                        <p:tgtEl>
                                          <p:spTgt spid="444419">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444419">
                                            <p:txEl>
                                              <p:pRg st="6" end="6"/>
                                            </p:txEl>
                                          </p:spTgt>
                                        </p:tgtEl>
                                        <p:attrNameLst>
                                          <p:attrName>style.visibility</p:attrName>
                                        </p:attrNameLst>
                                      </p:cBhvr>
                                      <p:to>
                                        <p:strVal val="visible"/>
                                      </p:to>
                                    </p:set>
                                    <p:animEffect transition="in" filter="wipe(left)">
                                      <p:cBhvr>
                                        <p:cTn id="46" dur="500"/>
                                        <p:tgtEl>
                                          <p:spTgt spid="4444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4418" grpId="0" autoUpdateAnimBg="0"/>
      <p:bldP spid="44441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64882"/>
            <a:ext cx="8382000" cy="609600"/>
          </a:xfrm>
        </p:spPr>
        <p:txBody>
          <a:bodyPr/>
          <a:lstStyle/>
          <a:p>
            <a:r>
              <a:rPr lang="en-US" dirty="0"/>
              <a:t>Open discussion</a:t>
            </a:r>
          </a:p>
        </p:txBody>
      </p:sp>
      <p:sp>
        <p:nvSpPr>
          <p:cNvPr id="3" name="Text Placeholder 2"/>
          <p:cNvSpPr>
            <a:spLocks noGrp="1"/>
          </p:cNvSpPr>
          <p:nvPr>
            <p:ph type="body" sz="half" idx="1"/>
          </p:nvPr>
        </p:nvSpPr>
        <p:spPr>
          <a:xfrm>
            <a:off x="4223656" y="1367970"/>
            <a:ext cx="4528457" cy="4876800"/>
          </a:xfrm>
        </p:spPr>
        <p:txBody>
          <a:bodyPr/>
          <a:lstStyle/>
          <a:p>
            <a:pPr marL="0" indent="0">
              <a:spcBef>
                <a:spcPts val="1200"/>
              </a:spcBef>
              <a:buNone/>
            </a:pPr>
            <a:r>
              <a:rPr lang="en-US" dirty="0">
                <a:solidFill>
                  <a:schemeClr val="tx1"/>
                </a:solidFill>
              </a:rPr>
              <a:t>Your successes…</a:t>
            </a:r>
          </a:p>
          <a:p>
            <a:pPr marL="0" indent="0">
              <a:spcBef>
                <a:spcPts val="1200"/>
              </a:spcBef>
              <a:buNone/>
            </a:pPr>
            <a:r>
              <a:rPr lang="en-US" dirty="0">
                <a:solidFill>
                  <a:schemeClr val="tx1"/>
                </a:solidFill>
              </a:rPr>
              <a:t>Your failures…</a:t>
            </a:r>
          </a:p>
          <a:p>
            <a:pPr marL="0" indent="0">
              <a:spcBef>
                <a:spcPts val="1200"/>
              </a:spcBef>
              <a:buNone/>
            </a:pPr>
            <a:r>
              <a:rPr lang="en-US" dirty="0">
                <a:solidFill>
                  <a:schemeClr val="tx1"/>
                </a:solidFill>
              </a:rPr>
              <a:t>Your lessons learned…</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515" y="1482271"/>
            <a:ext cx="3149599" cy="1771649"/>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6511532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25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par>
                          <p:cTn id="12" fill="hold">
                            <p:stCondLst>
                              <p:cond delay="1250"/>
                            </p:stCondLst>
                            <p:childTnLst>
                              <p:par>
                                <p:cTn id="13" presetID="22" presetClass="entr" presetSubtype="8" fill="hold" grpId="0" nodeType="afterEffect">
                                  <p:stCondLst>
                                    <p:cond delay="25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left)">
                                      <p:cBhvr>
                                        <p:cTn id="15" dur="500"/>
                                        <p:tgtEl>
                                          <p:spTgt spid="3">
                                            <p:txEl>
                                              <p:pRg st="0" end="0"/>
                                            </p:txEl>
                                          </p:spTgt>
                                        </p:tgtEl>
                                      </p:cBhvr>
                                    </p:animEffect>
                                  </p:childTnLst>
                                </p:cTn>
                              </p:par>
                            </p:childTnLst>
                          </p:cTn>
                        </p:par>
                        <p:par>
                          <p:cTn id="16" fill="hold">
                            <p:stCondLst>
                              <p:cond delay="2000"/>
                            </p:stCondLst>
                            <p:childTnLst>
                              <p:par>
                                <p:cTn id="17" presetID="22" presetClass="entr" presetSubtype="8" fill="hold" grpId="0" nodeType="afterEffect">
                                  <p:stCondLst>
                                    <p:cond delay="25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left)">
                                      <p:cBhvr>
                                        <p:cTn id="19" dur="500"/>
                                        <p:tgtEl>
                                          <p:spTgt spid="3">
                                            <p:txEl>
                                              <p:pRg st="1" end="1"/>
                                            </p:txEl>
                                          </p:spTgt>
                                        </p:tgtEl>
                                      </p:cBhvr>
                                    </p:animEffect>
                                  </p:childTnLst>
                                </p:cTn>
                              </p:par>
                            </p:childTnLst>
                          </p:cTn>
                        </p:par>
                        <p:par>
                          <p:cTn id="20" fill="hold">
                            <p:stCondLst>
                              <p:cond delay="2750"/>
                            </p:stCondLst>
                            <p:childTnLst>
                              <p:par>
                                <p:cTn id="21" presetID="22" presetClass="entr" presetSubtype="8" fill="hold" grpId="0" nodeType="afterEffect">
                                  <p:stCondLst>
                                    <p:cond delay="25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left)">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25" y="290737"/>
            <a:ext cx="7772400" cy="580118"/>
          </a:xfrm>
        </p:spPr>
        <p:txBody>
          <a:bodyPr/>
          <a:lstStyle/>
          <a:p>
            <a:r>
              <a:rPr lang="en-US" dirty="0"/>
              <a:t>Interactive group discussion</a:t>
            </a:r>
          </a:p>
        </p:txBody>
      </p:sp>
      <p:sp>
        <p:nvSpPr>
          <p:cNvPr id="3" name="Content Placeholder 2"/>
          <p:cNvSpPr>
            <a:spLocks noGrp="1"/>
          </p:cNvSpPr>
          <p:nvPr>
            <p:ph idx="1"/>
          </p:nvPr>
        </p:nvSpPr>
        <p:spPr>
          <a:xfrm>
            <a:off x="4136571" y="1371600"/>
            <a:ext cx="4702628" cy="4648200"/>
          </a:xfrm>
        </p:spPr>
        <p:txBody>
          <a:bodyPr/>
          <a:lstStyle/>
          <a:p>
            <a:pPr marL="457200" indent="-457200">
              <a:spcBef>
                <a:spcPts val="0"/>
              </a:spcBef>
              <a:spcAft>
                <a:spcPts val="1200"/>
              </a:spcAft>
              <a:buClr>
                <a:srgbClr val="000066"/>
              </a:buClr>
              <a:buFont typeface="+mj-lt"/>
              <a:buAutoNum type="arabicPeriod"/>
            </a:pPr>
            <a:r>
              <a:rPr lang="en-US" dirty="0">
                <a:solidFill>
                  <a:schemeClr val="tx1"/>
                </a:solidFill>
              </a:rPr>
              <a:t>When did you become a </a:t>
            </a:r>
            <a:r>
              <a:rPr lang="en-US" i="1" dirty="0">
                <a:solidFill>
                  <a:schemeClr val="tx1"/>
                </a:solidFill>
              </a:rPr>
              <a:t>member</a:t>
            </a:r>
            <a:r>
              <a:rPr lang="en-US" dirty="0">
                <a:solidFill>
                  <a:schemeClr val="tx1"/>
                </a:solidFill>
              </a:rPr>
              <a:t>, and </a:t>
            </a:r>
            <a:r>
              <a:rPr lang="en-US" b="1" i="1" dirty="0">
                <a:solidFill>
                  <a:srgbClr val="000066"/>
                </a:solidFill>
              </a:rPr>
              <a:t>why</a:t>
            </a:r>
            <a:r>
              <a:rPr lang="en-US" dirty="0">
                <a:solidFill>
                  <a:schemeClr val="tx1"/>
                </a:solidFill>
              </a:rPr>
              <a:t>?</a:t>
            </a:r>
          </a:p>
          <a:p>
            <a:pPr marL="457200" indent="-457200">
              <a:spcBef>
                <a:spcPts val="0"/>
              </a:spcBef>
              <a:spcAft>
                <a:spcPts val="1200"/>
              </a:spcAft>
              <a:buClr>
                <a:srgbClr val="000066"/>
              </a:buClr>
              <a:buFont typeface="+mj-lt"/>
              <a:buAutoNum type="arabicPeriod"/>
            </a:pPr>
            <a:r>
              <a:rPr lang="en-US" dirty="0">
                <a:solidFill>
                  <a:schemeClr val="tx1"/>
                </a:solidFill>
              </a:rPr>
              <a:t>When did you become a </a:t>
            </a:r>
            <a:r>
              <a:rPr lang="en-US" i="1" dirty="0">
                <a:solidFill>
                  <a:schemeClr val="tx1"/>
                </a:solidFill>
              </a:rPr>
              <a:t>volunteer</a:t>
            </a:r>
            <a:r>
              <a:rPr lang="en-US" dirty="0">
                <a:solidFill>
                  <a:schemeClr val="tx1"/>
                </a:solidFill>
              </a:rPr>
              <a:t>, and </a:t>
            </a:r>
            <a:r>
              <a:rPr lang="en-US" b="1" i="1" dirty="0">
                <a:solidFill>
                  <a:srgbClr val="000066"/>
                </a:solidFill>
              </a:rPr>
              <a:t>why</a:t>
            </a:r>
            <a:r>
              <a:rPr lang="en-US" dirty="0">
                <a:solidFill>
                  <a:schemeClr val="tx1"/>
                </a:solidFill>
              </a:rPr>
              <a:t>?</a:t>
            </a:r>
          </a:p>
          <a:p>
            <a:pPr marL="465138" indent="0">
              <a:spcBef>
                <a:spcPts val="0"/>
              </a:spcBef>
              <a:spcAft>
                <a:spcPts val="1200"/>
              </a:spcAft>
              <a:buClr>
                <a:srgbClr val="000066"/>
              </a:buClr>
              <a:buNone/>
            </a:pPr>
            <a:r>
              <a:rPr lang="en-US" dirty="0">
                <a:solidFill>
                  <a:schemeClr val="tx1"/>
                </a:solidFill>
              </a:rPr>
              <a:t>Please try and answer both questions within </a:t>
            </a:r>
            <a:r>
              <a:rPr lang="en-US" b="1" dirty="0">
                <a:solidFill>
                  <a:srgbClr val="000066"/>
                </a:solidFill>
              </a:rPr>
              <a:t>1 minute</a:t>
            </a:r>
          </a:p>
          <a:p>
            <a:pPr>
              <a:spcBef>
                <a:spcPts val="2400"/>
              </a:spcBef>
              <a:spcAft>
                <a:spcPts val="1200"/>
              </a:spcAft>
              <a:buClr>
                <a:srgbClr val="000066"/>
              </a:buClr>
            </a:pPr>
            <a:r>
              <a:rPr lang="en-US" dirty="0">
                <a:solidFill>
                  <a:schemeClr val="tx1"/>
                </a:solidFill>
              </a:rPr>
              <a:t>What – if anything – does it tell you when a leader has been in a position for 5+ years? </a:t>
            </a:r>
          </a:p>
        </p:txBody>
      </p:sp>
      <p:sp>
        <p:nvSpPr>
          <p:cNvPr id="4" name="Slide Number Placeholder 3"/>
          <p:cNvSpPr>
            <a:spLocks noGrp="1"/>
          </p:cNvSpPr>
          <p:nvPr>
            <p:ph type="sldNum" sz="quarter" idx="10"/>
          </p:nvPr>
        </p:nvSpPr>
        <p:spPr/>
        <p:txBody>
          <a:bodyPr/>
          <a:lstStyle/>
          <a:p>
            <a:fld id="{416133ED-6B6F-4ACD-9BFE-F62F6CDF3E29}" type="slidenum">
              <a:rPr lang="en-US" altLang="en-US" smtClean="0">
                <a:solidFill>
                  <a:srgbClr val="000000"/>
                </a:solidFill>
              </a:rPr>
              <a:pPr/>
              <a:t>3</a:t>
            </a:fld>
            <a:endParaRPr lang="en-US" altLang="en-US">
              <a:solidFill>
                <a:srgbClr val="000000"/>
              </a:solidFill>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508001" y="1494971"/>
            <a:ext cx="3164114" cy="2669315"/>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90366159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left)">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wipe(left)">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wipe(left)">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wipe(left)">
                                      <p:cBhvr>
                                        <p:cTn id="3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2130" name="Rectangle 2"/>
          <p:cNvSpPr>
            <a:spLocks noGrp="1" noChangeArrowheads="1"/>
          </p:cNvSpPr>
          <p:nvPr>
            <p:ph type="title"/>
          </p:nvPr>
        </p:nvSpPr>
        <p:spPr>
          <a:xfrm>
            <a:off x="511175" y="290113"/>
            <a:ext cx="8382000" cy="609600"/>
          </a:xfrm>
        </p:spPr>
        <p:txBody>
          <a:bodyPr/>
          <a:lstStyle/>
          <a:p>
            <a:pPr>
              <a:defRPr/>
            </a:pPr>
            <a:r>
              <a:rPr lang="en-US" dirty="0"/>
              <a:t>Leadership development</a:t>
            </a:r>
          </a:p>
        </p:txBody>
      </p:sp>
      <p:sp>
        <p:nvSpPr>
          <p:cNvPr id="432131" name="Rectangle 3"/>
          <p:cNvSpPr>
            <a:spLocks noGrp="1" noChangeArrowheads="1"/>
          </p:cNvSpPr>
          <p:nvPr>
            <p:ph type="body" sz="half" idx="1"/>
          </p:nvPr>
        </p:nvSpPr>
        <p:spPr>
          <a:xfrm>
            <a:off x="3657599" y="1460311"/>
            <a:ext cx="5127625" cy="4776980"/>
          </a:xfrm>
        </p:spPr>
        <p:txBody>
          <a:bodyPr/>
          <a:lstStyle/>
          <a:p>
            <a:pPr marL="0" indent="0">
              <a:spcBef>
                <a:spcPct val="35000"/>
              </a:spcBef>
              <a:buNone/>
              <a:defRPr/>
            </a:pPr>
            <a:r>
              <a:rPr lang="en-US" dirty="0">
                <a:solidFill>
                  <a:schemeClr val="tx1"/>
                </a:solidFill>
                <a:latin typeface="+mj-lt"/>
              </a:rPr>
              <a:t>Success without a successor is failure</a:t>
            </a:r>
          </a:p>
          <a:p>
            <a:pPr marL="573088" lvl="1" indent="-346075">
              <a:spcBef>
                <a:spcPct val="35000"/>
              </a:spcBef>
              <a:buClr>
                <a:srgbClr val="072B61"/>
              </a:buClr>
              <a:defRPr/>
            </a:pPr>
            <a:r>
              <a:rPr lang="en-US" sz="2200" dirty="0">
                <a:solidFill>
                  <a:schemeClr val="tx1"/>
                </a:solidFill>
                <a:latin typeface="+mj-lt"/>
              </a:rPr>
              <a:t>Keep your understudy posted on your plans and progress</a:t>
            </a:r>
          </a:p>
          <a:p>
            <a:pPr marL="573088" lvl="1" indent="-346075">
              <a:spcBef>
                <a:spcPct val="35000"/>
              </a:spcBef>
              <a:buClr>
                <a:srgbClr val="072B61"/>
              </a:buClr>
              <a:defRPr/>
            </a:pPr>
            <a:r>
              <a:rPr lang="en-US" sz="2200" dirty="0">
                <a:solidFill>
                  <a:schemeClr val="tx1"/>
                </a:solidFill>
                <a:latin typeface="+mj-lt"/>
              </a:rPr>
              <a:t>Assign responsibility gradually</a:t>
            </a:r>
          </a:p>
          <a:p>
            <a:pPr marL="573088" lvl="1" indent="-346075">
              <a:spcBef>
                <a:spcPct val="35000"/>
              </a:spcBef>
              <a:buClr>
                <a:srgbClr val="072B61"/>
              </a:buClr>
              <a:defRPr/>
            </a:pPr>
            <a:r>
              <a:rPr lang="en-US" sz="2200" dirty="0">
                <a:solidFill>
                  <a:schemeClr val="tx1"/>
                </a:solidFill>
                <a:latin typeface="+mj-lt"/>
              </a:rPr>
              <a:t>Delegate responsibility for specific tasks</a:t>
            </a:r>
          </a:p>
          <a:p>
            <a:pPr marL="573088" lvl="1" indent="-346075">
              <a:spcBef>
                <a:spcPct val="35000"/>
              </a:spcBef>
              <a:buClr>
                <a:srgbClr val="072B61"/>
              </a:buClr>
              <a:defRPr/>
            </a:pPr>
            <a:r>
              <a:rPr lang="en-US" sz="2200" dirty="0">
                <a:solidFill>
                  <a:schemeClr val="tx1"/>
                </a:solidFill>
                <a:latin typeface="+mj-lt"/>
              </a:rPr>
              <a:t>Have them give you frequent progress reports</a:t>
            </a:r>
          </a:p>
          <a:p>
            <a:pPr marL="573088" lvl="1" indent="-346075">
              <a:spcBef>
                <a:spcPct val="35000"/>
              </a:spcBef>
              <a:buClr>
                <a:srgbClr val="072B61"/>
              </a:buClr>
              <a:defRPr/>
            </a:pPr>
            <a:r>
              <a:rPr lang="en-US" sz="2200" dirty="0">
                <a:solidFill>
                  <a:schemeClr val="tx1"/>
                </a:solidFill>
                <a:latin typeface="+mj-lt"/>
              </a:rPr>
              <a:t>Hold them accountable</a:t>
            </a:r>
          </a:p>
        </p:txBody>
      </p:sp>
      <p:pic>
        <p:nvPicPr>
          <p:cNvPr id="432139" name="Picture 11" descr="2 men"/>
          <p:cNvPicPr>
            <a:picLocks noGrp="1" noChangeAspect="1" noChangeArrowheads="1"/>
          </p:cNvPicPr>
          <p:nvPr>
            <p:ph sz="half" idx="2"/>
          </p:nvPr>
        </p:nvPicPr>
        <p:blipFill>
          <a:blip r:embed="rId3" cstate="print">
            <a:clrChange>
              <a:clrFrom>
                <a:srgbClr val="FFFFFF"/>
              </a:clrFrom>
              <a:clrTo>
                <a:srgbClr val="FFFFFF">
                  <a:alpha val="0"/>
                </a:srgbClr>
              </a:clrTo>
            </a:clrChange>
          </a:blip>
          <a:srcRect/>
          <a:stretch>
            <a:fillRect/>
          </a:stretch>
        </p:blipFill>
        <p:spPr>
          <a:xfrm>
            <a:off x="662584" y="1553641"/>
            <a:ext cx="2421810" cy="3896212"/>
          </a:xfrm>
          <a:noFill/>
        </p:spPr>
      </p:pic>
    </p:spTree>
    <p:extLst>
      <p:ext uri="{BB962C8B-B14F-4D97-AF65-F5344CB8AC3E}">
        <p14:creationId xmlns:p14="http://schemas.microsoft.com/office/powerpoint/2010/main" val="177190633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32130"/>
                                        </p:tgtEl>
                                        <p:attrNameLst>
                                          <p:attrName>style.visibility</p:attrName>
                                        </p:attrNameLst>
                                      </p:cBhvr>
                                      <p:to>
                                        <p:strVal val="visible"/>
                                      </p:to>
                                    </p:set>
                                    <p:animEffect transition="in" filter="wipe(left)">
                                      <p:cBhvr>
                                        <p:cTn id="7" dur="500"/>
                                        <p:tgtEl>
                                          <p:spTgt spid="43213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32139"/>
                                        </p:tgtEl>
                                        <p:attrNameLst>
                                          <p:attrName>style.visibility</p:attrName>
                                        </p:attrNameLst>
                                      </p:cBhvr>
                                      <p:to>
                                        <p:strVal val="visible"/>
                                      </p:to>
                                    </p:set>
                                    <p:animEffect transition="in" filter="fade">
                                      <p:cBhvr>
                                        <p:cTn id="11" dur="500"/>
                                        <p:tgtEl>
                                          <p:spTgt spid="432139"/>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32131">
                                            <p:txEl>
                                              <p:pRg st="0" end="0"/>
                                            </p:txEl>
                                          </p:spTgt>
                                        </p:tgtEl>
                                        <p:attrNameLst>
                                          <p:attrName>style.visibility</p:attrName>
                                        </p:attrNameLst>
                                      </p:cBhvr>
                                      <p:to>
                                        <p:strVal val="visible"/>
                                      </p:to>
                                    </p:set>
                                    <p:animEffect transition="in" filter="wipe(left)">
                                      <p:cBhvr>
                                        <p:cTn id="16" dur="500"/>
                                        <p:tgtEl>
                                          <p:spTgt spid="43213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32131">
                                            <p:txEl>
                                              <p:pRg st="1" end="1"/>
                                            </p:txEl>
                                          </p:spTgt>
                                        </p:tgtEl>
                                        <p:attrNameLst>
                                          <p:attrName>style.visibility</p:attrName>
                                        </p:attrNameLst>
                                      </p:cBhvr>
                                      <p:to>
                                        <p:strVal val="visible"/>
                                      </p:to>
                                    </p:set>
                                    <p:animEffect transition="in" filter="wipe(left)">
                                      <p:cBhvr>
                                        <p:cTn id="21" dur="500"/>
                                        <p:tgtEl>
                                          <p:spTgt spid="43213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32131">
                                            <p:txEl>
                                              <p:pRg st="2" end="2"/>
                                            </p:txEl>
                                          </p:spTgt>
                                        </p:tgtEl>
                                        <p:attrNameLst>
                                          <p:attrName>style.visibility</p:attrName>
                                        </p:attrNameLst>
                                      </p:cBhvr>
                                      <p:to>
                                        <p:strVal val="visible"/>
                                      </p:to>
                                    </p:set>
                                    <p:animEffect transition="in" filter="wipe(left)">
                                      <p:cBhvr>
                                        <p:cTn id="26" dur="500"/>
                                        <p:tgtEl>
                                          <p:spTgt spid="432131">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32131">
                                            <p:txEl>
                                              <p:pRg st="3" end="3"/>
                                            </p:txEl>
                                          </p:spTgt>
                                        </p:tgtEl>
                                        <p:attrNameLst>
                                          <p:attrName>style.visibility</p:attrName>
                                        </p:attrNameLst>
                                      </p:cBhvr>
                                      <p:to>
                                        <p:strVal val="visible"/>
                                      </p:to>
                                    </p:set>
                                    <p:animEffect transition="in" filter="wipe(left)">
                                      <p:cBhvr>
                                        <p:cTn id="31" dur="500"/>
                                        <p:tgtEl>
                                          <p:spTgt spid="432131">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32131">
                                            <p:txEl>
                                              <p:pRg st="4" end="4"/>
                                            </p:txEl>
                                          </p:spTgt>
                                        </p:tgtEl>
                                        <p:attrNameLst>
                                          <p:attrName>style.visibility</p:attrName>
                                        </p:attrNameLst>
                                      </p:cBhvr>
                                      <p:to>
                                        <p:strVal val="visible"/>
                                      </p:to>
                                    </p:set>
                                    <p:animEffect transition="in" filter="wipe(left)">
                                      <p:cBhvr>
                                        <p:cTn id="36" dur="500"/>
                                        <p:tgtEl>
                                          <p:spTgt spid="432131">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32131">
                                            <p:txEl>
                                              <p:pRg st="5" end="5"/>
                                            </p:txEl>
                                          </p:spTgt>
                                        </p:tgtEl>
                                        <p:attrNameLst>
                                          <p:attrName>style.visibility</p:attrName>
                                        </p:attrNameLst>
                                      </p:cBhvr>
                                      <p:to>
                                        <p:strVal val="visible"/>
                                      </p:to>
                                    </p:set>
                                    <p:animEffect transition="in" filter="wipe(left)">
                                      <p:cBhvr>
                                        <p:cTn id="41" dur="500"/>
                                        <p:tgtEl>
                                          <p:spTgt spid="43213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130" grpId="0" autoUpdateAnimBg="0"/>
      <p:bldP spid="432131"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5922" name="Rectangle 2"/>
          <p:cNvSpPr>
            <a:spLocks noGrp="1" noChangeArrowheads="1"/>
          </p:cNvSpPr>
          <p:nvPr>
            <p:ph type="title"/>
          </p:nvPr>
        </p:nvSpPr>
        <p:spPr>
          <a:xfrm>
            <a:off x="546100" y="319991"/>
            <a:ext cx="8382000" cy="523220"/>
          </a:xfrm>
        </p:spPr>
        <p:txBody>
          <a:bodyPr anchor="t">
            <a:spAutoFit/>
          </a:bodyPr>
          <a:lstStyle/>
          <a:p>
            <a:pPr>
              <a:defRPr/>
            </a:pPr>
            <a:r>
              <a:rPr lang="en-US" dirty="0"/>
              <a:t>Invite, don’t plead</a:t>
            </a:r>
          </a:p>
        </p:txBody>
      </p:sp>
      <p:sp>
        <p:nvSpPr>
          <p:cNvPr id="465923" name="Rectangle 3"/>
          <p:cNvSpPr>
            <a:spLocks noGrp="1" noChangeArrowheads="1"/>
          </p:cNvSpPr>
          <p:nvPr>
            <p:ph type="body" sz="half" idx="1"/>
          </p:nvPr>
        </p:nvSpPr>
        <p:spPr>
          <a:xfrm>
            <a:off x="3234518" y="1528549"/>
            <a:ext cx="5693582" cy="4585648"/>
          </a:xfrm>
        </p:spPr>
        <p:txBody>
          <a:bodyPr vert="horz" wrap="square" lIns="0" tIns="0" rIns="0" bIns="0" numCol="1" anchor="t" anchorCtr="0" compatLnSpc="1">
            <a:prstTxWarp prst="textNoShape">
              <a:avLst/>
            </a:prstTxWarp>
          </a:bodyPr>
          <a:lstStyle/>
          <a:p>
            <a:pPr marL="0" indent="0">
              <a:lnSpc>
                <a:spcPct val="95000"/>
              </a:lnSpc>
              <a:spcBef>
                <a:spcPct val="35000"/>
              </a:spcBef>
              <a:buClr>
                <a:srgbClr val="072B61"/>
              </a:buClr>
              <a:buNone/>
              <a:defRPr/>
            </a:pPr>
            <a:r>
              <a:rPr lang="en-US" dirty="0">
                <a:solidFill>
                  <a:schemeClr val="tx1"/>
                </a:solidFill>
              </a:rPr>
              <a:t>“We need help” is a poor choice</a:t>
            </a:r>
          </a:p>
          <a:p>
            <a:pPr marL="0" indent="0">
              <a:lnSpc>
                <a:spcPct val="95000"/>
              </a:lnSpc>
              <a:spcBef>
                <a:spcPct val="35000"/>
              </a:spcBef>
              <a:buClr>
                <a:srgbClr val="072B61"/>
              </a:buClr>
              <a:buNone/>
              <a:defRPr/>
            </a:pPr>
            <a:r>
              <a:rPr lang="en-US" dirty="0">
                <a:solidFill>
                  <a:schemeClr val="tx1"/>
                </a:solidFill>
              </a:rPr>
              <a:t>Strike a balance</a:t>
            </a:r>
          </a:p>
          <a:p>
            <a:pPr marL="631825" lvl="1" indent="-400050">
              <a:lnSpc>
                <a:spcPct val="95000"/>
              </a:lnSpc>
              <a:spcBef>
                <a:spcPct val="35000"/>
              </a:spcBef>
              <a:buClr>
                <a:srgbClr val="072B61"/>
              </a:buClr>
              <a:defRPr/>
            </a:pPr>
            <a:r>
              <a:rPr lang="en-US" sz="2200" dirty="0">
                <a:solidFill>
                  <a:schemeClr val="tx1"/>
                </a:solidFill>
              </a:rPr>
              <a:t>Enough information to interest, </a:t>
            </a:r>
            <a:br>
              <a:rPr lang="en-US" sz="2200" dirty="0">
                <a:solidFill>
                  <a:schemeClr val="tx1"/>
                </a:solidFill>
              </a:rPr>
            </a:br>
            <a:r>
              <a:rPr lang="en-US" sz="2200" dirty="0">
                <a:solidFill>
                  <a:schemeClr val="tx1"/>
                </a:solidFill>
              </a:rPr>
              <a:t>but not too much to oversell</a:t>
            </a:r>
          </a:p>
          <a:p>
            <a:pPr marL="631825" lvl="1" indent="-400050">
              <a:lnSpc>
                <a:spcPct val="95000"/>
              </a:lnSpc>
              <a:spcBef>
                <a:spcPct val="35000"/>
              </a:spcBef>
              <a:buClr>
                <a:srgbClr val="072B61"/>
              </a:buClr>
              <a:defRPr/>
            </a:pPr>
            <a:r>
              <a:rPr lang="en-US" sz="2200" dirty="0">
                <a:solidFill>
                  <a:schemeClr val="tx1"/>
                </a:solidFill>
              </a:rPr>
              <a:t>Enough for people to self-screen themselves</a:t>
            </a:r>
          </a:p>
          <a:p>
            <a:pPr marL="631825" lvl="1" indent="-400050">
              <a:lnSpc>
                <a:spcPct val="95000"/>
              </a:lnSpc>
              <a:spcBef>
                <a:spcPct val="35000"/>
              </a:spcBef>
              <a:buClr>
                <a:srgbClr val="072B61"/>
              </a:buClr>
              <a:defRPr/>
            </a:pPr>
            <a:r>
              <a:rPr lang="en-US" sz="2200" dirty="0">
                <a:solidFill>
                  <a:schemeClr val="tx1"/>
                </a:solidFill>
              </a:rPr>
              <a:t>Be truthful and don’t play on guilt</a:t>
            </a:r>
          </a:p>
          <a:p>
            <a:pPr marL="0" indent="0">
              <a:lnSpc>
                <a:spcPct val="95000"/>
              </a:lnSpc>
              <a:spcBef>
                <a:spcPct val="35000"/>
              </a:spcBef>
              <a:buClr>
                <a:srgbClr val="072B61"/>
              </a:buClr>
              <a:buNone/>
              <a:defRPr/>
            </a:pPr>
            <a:r>
              <a:rPr lang="en-US" dirty="0">
                <a:solidFill>
                  <a:schemeClr val="tx1"/>
                </a:solidFill>
              </a:rPr>
              <a:t>You’re </a:t>
            </a:r>
            <a:r>
              <a:rPr lang="en-US" b="1" dirty="0">
                <a:solidFill>
                  <a:srgbClr val="072B61"/>
                </a:solidFill>
              </a:rPr>
              <a:t>not</a:t>
            </a:r>
            <a:r>
              <a:rPr lang="en-US" dirty="0">
                <a:solidFill>
                  <a:srgbClr val="072B61"/>
                </a:solidFill>
              </a:rPr>
              <a:t> </a:t>
            </a:r>
            <a:r>
              <a:rPr lang="en-US" dirty="0">
                <a:solidFill>
                  <a:schemeClr val="tx1"/>
                </a:solidFill>
              </a:rPr>
              <a:t>asking for a favor, you’re offering an </a:t>
            </a:r>
            <a:r>
              <a:rPr lang="en-US" b="1" dirty="0">
                <a:solidFill>
                  <a:srgbClr val="072B61"/>
                </a:solidFill>
              </a:rPr>
              <a:t>opportunity</a:t>
            </a:r>
          </a:p>
          <a:p>
            <a:pPr marL="0" indent="0">
              <a:spcBef>
                <a:spcPct val="40000"/>
              </a:spcBef>
              <a:buClr>
                <a:srgbClr val="072B61"/>
              </a:buClr>
              <a:buNone/>
              <a:defRPr/>
            </a:pPr>
            <a:r>
              <a:rPr lang="en-US" dirty="0">
                <a:solidFill>
                  <a:schemeClr val="tx1"/>
                </a:solidFill>
              </a:rPr>
              <a:t>Recruiting is like sowing seeds, there will be dry spells</a:t>
            </a:r>
          </a:p>
        </p:txBody>
      </p:sp>
      <p:pic>
        <p:nvPicPr>
          <p:cNvPr id="4" name="Picture 3"/>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68487" y="1577863"/>
            <a:ext cx="2866031" cy="4484472"/>
          </a:xfrm>
          <a:prstGeom prst="rect">
            <a:avLst/>
          </a:prstGeom>
        </p:spPr>
      </p:pic>
    </p:spTree>
    <p:extLst>
      <p:ext uri="{BB962C8B-B14F-4D97-AF65-F5344CB8AC3E}">
        <p14:creationId xmlns:p14="http://schemas.microsoft.com/office/powerpoint/2010/main" val="191302818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65922"/>
                                        </p:tgtEl>
                                        <p:attrNameLst>
                                          <p:attrName>style.visibility</p:attrName>
                                        </p:attrNameLst>
                                      </p:cBhvr>
                                      <p:to>
                                        <p:strVal val="visible"/>
                                      </p:to>
                                    </p:set>
                                    <p:animEffect transition="in" filter="wipe(left)">
                                      <p:cBhvr>
                                        <p:cTn id="7" dur="500"/>
                                        <p:tgtEl>
                                          <p:spTgt spid="46592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65923">
                                            <p:txEl>
                                              <p:pRg st="0" end="0"/>
                                            </p:txEl>
                                          </p:spTgt>
                                        </p:tgtEl>
                                        <p:attrNameLst>
                                          <p:attrName>style.visibility</p:attrName>
                                        </p:attrNameLst>
                                      </p:cBhvr>
                                      <p:to>
                                        <p:strVal val="visible"/>
                                      </p:to>
                                    </p:set>
                                    <p:animEffect transition="in" filter="wipe(left)">
                                      <p:cBhvr>
                                        <p:cTn id="16" dur="500"/>
                                        <p:tgtEl>
                                          <p:spTgt spid="46592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65923">
                                            <p:txEl>
                                              <p:pRg st="1" end="1"/>
                                            </p:txEl>
                                          </p:spTgt>
                                        </p:tgtEl>
                                        <p:attrNameLst>
                                          <p:attrName>style.visibility</p:attrName>
                                        </p:attrNameLst>
                                      </p:cBhvr>
                                      <p:to>
                                        <p:strVal val="visible"/>
                                      </p:to>
                                    </p:set>
                                    <p:animEffect transition="in" filter="wipe(left)">
                                      <p:cBhvr>
                                        <p:cTn id="21" dur="500"/>
                                        <p:tgtEl>
                                          <p:spTgt spid="46592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65923">
                                            <p:txEl>
                                              <p:pRg st="2" end="2"/>
                                            </p:txEl>
                                          </p:spTgt>
                                        </p:tgtEl>
                                        <p:attrNameLst>
                                          <p:attrName>style.visibility</p:attrName>
                                        </p:attrNameLst>
                                      </p:cBhvr>
                                      <p:to>
                                        <p:strVal val="visible"/>
                                      </p:to>
                                    </p:set>
                                    <p:animEffect transition="in" filter="wipe(left)">
                                      <p:cBhvr>
                                        <p:cTn id="26" dur="500"/>
                                        <p:tgtEl>
                                          <p:spTgt spid="46592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65923">
                                            <p:txEl>
                                              <p:pRg st="3" end="3"/>
                                            </p:txEl>
                                          </p:spTgt>
                                        </p:tgtEl>
                                        <p:attrNameLst>
                                          <p:attrName>style.visibility</p:attrName>
                                        </p:attrNameLst>
                                      </p:cBhvr>
                                      <p:to>
                                        <p:strVal val="visible"/>
                                      </p:to>
                                    </p:set>
                                    <p:animEffect transition="in" filter="wipe(left)">
                                      <p:cBhvr>
                                        <p:cTn id="31" dur="500"/>
                                        <p:tgtEl>
                                          <p:spTgt spid="46592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65923">
                                            <p:txEl>
                                              <p:pRg st="4" end="4"/>
                                            </p:txEl>
                                          </p:spTgt>
                                        </p:tgtEl>
                                        <p:attrNameLst>
                                          <p:attrName>style.visibility</p:attrName>
                                        </p:attrNameLst>
                                      </p:cBhvr>
                                      <p:to>
                                        <p:strVal val="visible"/>
                                      </p:to>
                                    </p:set>
                                    <p:animEffect transition="in" filter="wipe(left)">
                                      <p:cBhvr>
                                        <p:cTn id="36" dur="500"/>
                                        <p:tgtEl>
                                          <p:spTgt spid="46592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65923">
                                            <p:txEl>
                                              <p:pRg st="5" end="5"/>
                                            </p:txEl>
                                          </p:spTgt>
                                        </p:tgtEl>
                                        <p:attrNameLst>
                                          <p:attrName>style.visibility</p:attrName>
                                        </p:attrNameLst>
                                      </p:cBhvr>
                                      <p:to>
                                        <p:strVal val="visible"/>
                                      </p:to>
                                    </p:set>
                                    <p:animEffect transition="in" filter="wipe(left)">
                                      <p:cBhvr>
                                        <p:cTn id="41" dur="500"/>
                                        <p:tgtEl>
                                          <p:spTgt spid="46592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465923">
                                            <p:txEl>
                                              <p:pRg st="6" end="6"/>
                                            </p:txEl>
                                          </p:spTgt>
                                        </p:tgtEl>
                                        <p:attrNameLst>
                                          <p:attrName>style.visibility</p:attrName>
                                        </p:attrNameLst>
                                      </p:cBhvr>
                                      <p:to>
                                        <p:strVal val="visible"/>
                                      </p:to>
                                    </p:set>
                                    <p:animEffect transition="in" filter="wipe(left)">
                                      <p:cBhvr>
                                        <p:cTn id="46" dur="500"/>
                                        <p:tgtEl>
                                          <p:spTgt spid="4659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5922" grpId="0" autoUpdateAnimBg="0"/>
      <p:bldP spid="46592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a:xfrm>
            <a:off x="511175" y="279641"/>
            <a:ext cx="8382000" cy="609600"/>
          </a:xfrm>
        </p:spPr>
        <p:txBody>
          <a:bodyPr/>
          <a:lstStyle/>
          <a:p>
            <a:pPr>
              <a:defRPr/>
            </a:pPr>
            <a:r>
              <a:rPr lang="en-US" dirty="0"/>
              <a:t>Recruitment plan</a:t>
            </a:r>
          </a:p>
        </p:txBody>
      </p:sp>
      <p:sp>
        <p:nvSpPr>
          <p:cNvPr id="435203" name="Rectangle 3"/>
          <p:cNvSpPr>
            <a:spLocks noGrp="1" noChangeArrowheads="1"/>
          </p:cNvSpPr>
          <p:nvPr>
            <p:ph type="body" sz="half" idx="1"/>
          </p:nvPr>
        </p:nvSpPr>
        <p:spPr>
          <a:xfrm>
            <a:off x="3630304" y="1494031"/>
            <a:ext cx="5358409" cy="5291137"/>
          </a:xfrm>
        </p:spPr>
        <p:txBody>
          <a:bodyPr/>
          <a:lstStyle/>
          <a:p>
            <a:pPr marL="0" indent="0">
              <a:lnSpc>
                <a:spcPct val="95000"/>
              </a:lnSpc>
              <a:spcBef>
                <a:spcPct val="25000"/>
              </a:spcBef>
              <a:buClr>
                <a:srgbClr val="072B61"/>
              </a:buClr>
              <a:buNone/>
              <a:defRPr/>
            </a:pPr>
            <a:r>
              <a:rPr lang="en-US" dirty="0">
                <a:solidFill>
                  <a:schemeClr val="tx1"/>
                </a:solidFill>
              </a:rPr>
              <a:t>Four steps to develop and implement your plan:</a:t>
            </a:r>
          </a:p>
          <a:p>
            <a:pPr marL="739775" lvl="1" indent="-495300">
              <a:lnSpc>
                <a:spcPct val="95000"/>
              </a:lnSpc>
              <a:spcBef>
                <a:spcPct val="25000"/>
              </a:spcBef>
              <a:buClr>
                <a:srgbClr val="072B61"/>
              </a:buClr>
              <a:buFontTx/>
              <a:buAutoNum type="arabicPeriod"/>
              <a:defRPr/>
            </a:pPr>
            <a:r>
              <a:rPr lang="en-US" sz="2200" dirty="0">
                <a:solidFill>
                  <a:schemeClr val="tx1"/>
                </a:solidFill>
              </a:rPr>
              <a:t>Brainstorm sources of people with the right qualifications for </a:t>
            </a:r>
            <a:r>
              <a:rPr lang="en-US" sz="2200" i="1" dirty="0">
                <a:solidFill>
                  <a:schemeClr val="tx1"/>
                </a:solidFill>
              </a:rPr>
              <a:t>each</a:t>
            </a:r>
            <a:r>
              <a:rPr lang="en-US" sz="2200" dirty="0">
                <a:solidFill>
                  <a:schemeClr val="tx1"/>
                </a:solidFill>
              </a:rPr>
              <a:t> position</a:t>
            </a:r>
          </a:p>
          <a:p>
            <a:pPr marL="739775" lvl="1" indent="-495300">
              <a:lnSpc>
                <a:spcPct val="95000"/>
              </a:lnSpc>
              <a:spcBef>
                <a:spcPct val="25000"/>
              </a:spcBef>
              <a:buClr>
                <a:srgbClr val="072B61"/>
              </a:buClr>
              <a:buFontTx/>
              <a:buAutoNum type="arabicPeriod"/>
              <a:defRPr/>
            </a:pPr>
            <a:r>
              <a:rPr lang="en-US" sz="2200" dirty="0">
                <a:solidFill>
                  <a:schemeClr val="tx1"/>
                </a:solidFill>
              </a:rPr>
              <a:t>For each source, select the most appropriate means of communication</a:t>
            </a:r>
          </a:p>
          <a:p>
            <a:pPr marL="739775" lvl="1" indent="-495300">
              <a:lnSpc>
                <a:spcPct val="95000"/>
              </a:lnSpc>
              <a:spcBef>
                <a:spcPct val="25000"/>
              </a:spcBef>
              <a:buClr>
                <a:srgbClr val="072B61"/>
              </a:buClr>
              <a:buFontTx/>
              <a:buAutoNum type="arabicPeriod"/>
              <a:defRPr/>
            </a:pPr>
            <a:r>
              <a:rPr lang="en-US" sz="2200" dirty="0">
                <a:solidFill>
                  <a:schemeClr val="tx1"/>
                </a:solidFill>
              </a:rPr>
              <a:t>Do it</a:t>
            </a:r>
          </a:p>
          <a:p>
            <a:pPr marL="739775" lvl="1" indent="-495300">
              <a:lnSpc>
                <a:spcPct val="95000"/>
              </a:lnSpc>
              <a:spcBef>
                <a:spcPct val="25000"/>
              </a:spcBef>
              <a:buClr>
                <a:srgbClr val="072B61"/>
              </a:buClr>
              <a:buFontTx/>
              <a:buAutoNum type="arabicPeriod"/>
              <a:defRPr/>
            </a:pPr>
            <a:r>
              <a:rPr lang="en-US" sz="2200" dirty="0">
                <a:solidFill>
                  <a:schemeClr val="tx1"/>
                </a:solidFill>
              </a:rPr>
              <a:t>Develop a welcoming system</a:t>
            </a:r>
          </a:p>
          <a:p>
            <a:pPr marL="0" indent="0">
              <a:lnSpc>
                <a:spcPct val="95000"/>
              </a:lnSpc>
              <a:spcBef>
                <a:spcPct val="25000"/>
              </a:spcBef>
              <a:buClr>
                <a:srgbClr val="072B61"/>
              </a:buClr>
              <a:buNone/>
              <a:defRPr/>
            </a:pPr>
            <a:r>
              <a:rPr lang="en-US" dirty="0">
                <a:solidFill>
                  <a:schemeClr val="tx1"/>
                </a:solidFill>
              </a:rPr>
              <a:t>Avoid “we need volunteers” campaigns</a:t>
            </a:r>
          </a:p>
        </p:txBody>
      </p:sp>
      <p:pic>
        <p:nvPicPr>
          <p:cNvPr id="435208" name="Picture 8" descr="meeting2"/>
          <p:cNvPicPr>
            <a:picLocks noGrp="1" noChangeAspect="1" noChangeArrowheads="1"/>
          </p:cNvPicPr>
          <p:nvPr>
            <p:ph sz="half" idx="2"/>
          </p:nvPr>
        </p:nvPicPr>
        <p:blipFill>
          <a:blip r:embed="rId3" cstate="email">
            <a:extLst>
              <a:ext uri="{28A0092B-C50C-407E-A947-70E740481C1C}">
                <a14:useLocalDpi xmlns:a14="http://schemas.microsoft.com/office/drawing/2010/main" val="0"/>
              </a:ext>
            </a:extLst>
          </a:blip>
          <a:srcRect/>
          <a:stretch>
            <a:fillRect/>
          </a:stretch>
        </p:blipFill>
        <p:spPr>
          <a:xfrm>
            <a:off x="671801" y="1627251"/>
            <a:ext cx="2661031" cy="1996600"/>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3885453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35202"/>
                                        </p:tgtEl>
                                        <p:attrNameLst>
                                          <p:attrName>style.visibility</p:attrName>
                                        </p:attrNameLst>
                                      </p:cBhvr>
                                      <p:to>
                                        <p:strVal val="visible"/>
                                      </p:to>
                                    </p:set>
                                    <p:animEffect transition="in" filter="wipe(left)">
                                      <p:cBhvr>
                                        <p:cTn id="7" dur="500"/>
                                        <p:tgtEl>
                                          <p:spTgt spid="43520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35208"/>
                                        </p:tgtEl>
                                        <p:attrNameLst>
                                          <p:attrName>style.visibility</p:attrName>
                                        </p:attrNameLst>
                                      </p:cBhvr>
                                      <p:to>
                                        <p:strVal val="visible"/>
                                      </p:to>
                                    </p:set>
                                    <p:animEffect transition="in" filter="fade">
                                      <p:cBhvr>
                                        <p:cTn id="11" dur="500"/>
                                        <p:tgtEl>
                                          <p:spTgt spid="435208"/>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35203">
                                            <p:txEl>
                                              <p:pRg st="0" end="0"/>
                                            </p:txEl>
                                          </p:spTgt>
                                        </p:tgtEl>
                                        <p:attrNameLst>
                                          <p:attrName>style.visibility</p:attrName>
                                        </p:attrNameLst>
                                      </p:cBhvr>
                                      <p:to>
                                        <p:strVal val="visible"/>
                                      </p:to>
                                    </p:set>
                                    <p:animEffect transition="in" filter="wipe(left)">
                                      <p:cBhvr>
                                        <p:cTn id="16" dur="500"/>
                                        <p:tgtEl>
                                          <p:spTgt spid="43520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35203">
                                            <p:txEl>
                                              <p:pRg st="1" end="1"/>
                                            </p:txEl>
                                          </p:spTgt>
                                        </p:tgtEl>
                                        <p:attrNameLst>
                                          <p:attrName>style.visibility</p:attrName>
                                        </p:attrNameLst>
                                      </p:cBhvr>
                                      <p:to>
                                        <p:strVal val="visible"/>
                                      </p:to>
                                    </p:set>
                                    <p:animEffect transition="in" filter="wipe(left)">
                                      <p:cBhvr>
                                        <p:cTn id="21" dur="500"/>
                                        <p:tgtEl>
                                          <p:spTgt spid="43520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35203">
                                            <p:txEl>
                                              <p:pRg st="2" end="2"/>
                                            </p:txEl>
                                          </p:spTgt>
                                        </p:tgtEl>
                                        <p:attrNameLst>
                                          <p:attrName>style.visibility</p:attrName>
                                        </p:attrNameLst>
                                      </p:cBhvr>
                                      <p:to>
                                        <p:strVal val="visible"/>
                                      </p:to>
                                    </p:set>
                                    <p:animEffect transition="in" filter="wipe(left)">
                                      <p:cBhvr>
                                        <p:cTn id="26" dur="500"/>
                                        <p:tgtEl>
                                          <p:spTgt spid="43520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35203">
                                            <p:txEl>
                                              <p:pRg st="3" end="3"/>
                                            </p:txEl>
                                          </p:spTgt>
                                        </p:tgtEl>
                                        <p:attrNameLst>
                                          <p:attrName>style.visibility</p:attrName>
                                        </p:attrNameLst>
                                      </p:cBhvr>
                                      <p:to>
                                        <p:strVal val="visible"/>
                                      </p:to>
                                    </p:set>
                                    <p:animEffect transition="in" filter="wipe(left)">
                                      <p:cBhvr>
                                        <p:cTn id="31" dur="500"/>
                                        <p:tgtEl>
                                          <p:spTgt spid="43520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35203">
                                            <p:txEl>
                                              <p:pRg st="4" end="4"/>
                                            </p:txEl>
                                          </p:spTgt>
                                        </p:tgtEl>
                                        <p:attrNameLst>
                                          <p:attrName>style.visibility</p:attrName>
                                        </p:attrNameLst>
                                      </p:cBhvr>
                                      <p:to>
                                        <p:strVal val="visible"/>
                                      </p:to>
                                    </p:set>
                                    <p:animEffect transition="in" filter="wipe(left)">
                                      <p:cBhvr>
                                        <p:cTn id="36" dur="500"/>
                                        <p:tgtEl>
                                          <p:spTgt spid="43520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35203">
                                            <p:txEl>
                                              <p:pRg st="5" end="5"/>
                                            </p:txEl>
                                          </p:spTgt>
                                        </p:tgtEl>
                                        <p:attrNameLst>
                                          <p:attrName>style.visibility</p:attrName>
                                        </p:attrNameLst>
                                      </p:cBhvr>
                                      <p:to>
                                        <p:strVal val="visible"/>
                                      </p:to>
                                    </p:set>
                                    <p:animEffect transition="in" filter="wipe(left)">
                                      <p:cBhvr>
                                        <p:cTn id="41" dur="500"/>
                                        <p:tgtEl>
                                          <p:spTgt spid="4352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2" grpId="0" autoUpdateAnimBg="0"/>
      <p:bldP spid="435203"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8450" name="Rectangle 2"/>
          <p:cNvSpPr>
            <a:spLocks noGrp="1" noChangeArrowheads="1"/>
          </p:cNvSpPr>
          <p:nvPr>
            <p:ph type="title"/>
          </p:nvPr>
        </p:nvSpPr>
        <p:spPr>
          <a:xfrm>
            <a:off x="546100" y="292695"/>
            <a:ext cx="8382000" cy="523220"/>
          </a:xfrm>
        </p:spPr>
        <p:txBody>
          <a:bodyPr anchor="t">
            <a:spAutoFit/>
          </a:bodyPr>
          <a:lstStyle/>
          <a:p>
            <a:pPr>
              <a:defRPr/>
            </a:pPr>
            <a:r>
              <a:rPr lang="en-US" dirty="0"/>
              <a:t>Where to look for volunteers</a:t>
            </a:r>
          </a:p>
        </p:txBody>
      </p:sp>
      <p:sp>
        <p:nvSpPr>
          <p:cNvPr id="488451" name="Rectangle 3"/>
          <p:cNvSpPr>
            <a:spLocks noGrp="1" noChangeArrowheads="1"/>
          </p:cNvSpPr>
          <p:nvPr>
            <p:ph type="body" sz="half" idx="1"/>
          </p:nvPr>
        </p:nvSpPr>
        <p:spPr>
          <a:xfrm>
            <a:off x="3684896" y="1375633"/>
            <a:ext cx="5227092" cy="5164138"/>
          </a:xfrm>
        </p:spPr>
        <p:txBody>
          <a:bodyPr vert="horz" wrap="square" lIns="0" tIns="0" rIns="0" bIns="0" numCol="1" anchor="t" anchorCtr="0" compatLnSpc="1">
            <a:prstTxWarp prst="textNoShape">
              <a:avLst/>
            </a:prstTxWarp>
          </a:bodyPr>
          <a:lstStyle/>
          <a:p>
            <a:pPr marL="0" indent="0">
              <a:spcBef>
                <a:spcPct val="40000"/>
              </a:spcBef>
              <a:buClr>
                <a:srgbClr val="072B61"/>
              </a:buClr>
              <a:buNone/>
              <a:defRPr/>
            </a:pPr>
            <a:r>
              <a:rPr lang="en-US" dirty="0">
                <a:solidFill>
                  <a:schemeClr val="tx1"/>
                </a:solidFill>
              </a:rPr>
              <a:t>There are no rules</a:t>
            </a:r>
          </a:p>
          <a:p>
            <a:pPr marL="0" indent="0">
              <a:spcBef>
                <a:spcPct val="40000"/>
              </a:spcBef>
              <a:buClr>
                <a:srgbClr val="072B61"/>
              </a:buClr>
              <a:buNone/>
              <a:defRPr/>
            </a:pPr>
            <a:r>
              <a:rPr lang="en-US" dirty="0">
                <a:solidFill>
                  <a:schemeClr val="tx1"/>
                </a:solidFill>
              </a:rPr>
              <a:t>Members or non-members</a:t>
            </a:r>
          </a:p>
          <a:p>
            <a:pPr marL="0" indent="0">
              <a:spcBef>
                <a:spcPct val="40000"/>
              </a:spcBef>
              <a:buClr>
                <a:srgbClr val="072B61"/>
              </a:buClr>
              <a:buNone/>
              <a:defRPr/>
            </a:pPr>
            <a:r>
              <a:rPr lang="en-US" dirty="0">
                <a:solidFill>
                  <a:schemeClr val="tx1"/>
                </a:solidFill>
              </a:rPr>
              <a:t>They may know what you do, but not that they could be involved, or that you need volunteers</a:t>
            </a:r>
          </a:p>
          <a:p>
            <a:pPr marL="0" indent="0">
              <a:spcBef>
                <a:spcPct val="40000"/>
              </a:spcBef>
              <a:buClr>
                <a:srgbClr val="072B61"/>
              </a:buClr>
              <a:buNone/>
              <a:defRPr/>
            </a:pPr>
            <a:r>
              <a:rPr lang="en-US" dirty="0">
                <a:solidFill>
                  <a:schemeClr val="tx1"/>
                </a:solidFill>
              </a:rPr>
              <a:t>Newsletters, e-mail, telephone, face-to-face, public speaking</a:t>
            </a:r>
          </a:p>
          <a:p>
            <a:pPr marL="0" indent="0">
              <a:spcBef>
                <a:spcPct val="40000"/>
              </a:spcBef>
              <a:buClr>
                <a:srgbClr val="072B61"/>
              </a:buClr>
              <a:buNone/>
              <a:defRPr/>
            </a:pPr>
            <a:r>
              <a:rPr lang="en-US" dirty="0">
                <a:solidFill>
                  <a:schemeClr val="tx1"/>
                </a:solidFill>
              </a:rPr>
              <a:t>Focus on one position at a time</a:t>
            </a:r>
          </a:p>
          <a:p>
            <a:pPr marL="0" indent="0">
              <a:spcBef>
                <a:spcPct val="40000"/>
              </a:spcBef>
              <a:buClr>
                <a:srgbClr val="072B61"/>
              </a:buClr>
              <a:buNone/>
              <a:defRPr/>
            </a:pPr>
            <a:r>
              <a:rPr lang="en-US" dirty="0">
                <a:solidFill>
                  <a:schemeClr val="tx1"/>
                </a:solidFill>
              </a:rPr>
              <a:t>Try and avoid the word “volunteer”</a:t>
            </a:r>
          </a:p>
        </p:txBody>
      </p:sp>
      <p:pic>
        <p:nvPicPr>
          <p:cNvPr id="488452" name="Picture 4" descr="Take this job and love it"/>
          <p:cNvPicPr>
            <a:picLocks noGrp="1" noChangeAspect="1" noChangeArrowheads="1"/>
          </p:cNvPicPr>
          <p:nvPr>
            <p:ph sz="half" idx="2"/>
          </p:nvPr>
        </p:nvPicPr>
        <p:blipFill>
          <a:blip r:embed="rId3" cstate="email">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a:xfrm>
            <a:off x="639720" y="1460721"/>
            <a:ext cx="2608448" cy="1855685"/>
          </a:xfrm>
          <a:noFill/>
        </p:spPr>
      </p:pic>
    </p:spTree>
    <p:extLst>
      <p:ext uri="{BB962C8B-B14F-4D97-AF65-F5344CB8AC3E}">
        <p14:creationId xmlns:p14="http://schemas.microsoft.com/office/powerpoint/2010/main" val="395522070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88450"/>
                                        </p:tgtEl>
                                        <p:attrNameLst>
                                          <p:attrName>style.visibility</p:attrName>
                                        </p:attrNameLst>
                                      </p:cBhvr>
                                      <p:to>
                                        <p:strVal val="visible"/>
                                      </p:to>
                                    </p:set>
                                    <p:animEffect transition="in" filter="wipe(left)">
                                      <p:cBhvr>
                                        <p:cTn id="7" dur="500"/>
                                        <p:tgtEl>
                                          <p:spTgt spid="48845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88452"/>
                                        </p:tgtEl>
                                        <p:attrNameLst>
                                          <p:attrName>style.visibility</p:attrName>
                                        </p:attrNameLst>
                                      </p:cBhvr>
                                      <p:to>
                                        <p:strVal val="visible"/>
                                      </p:to>
                                    </p:set>
                                    <p:animEffect transition="in" filter="fade">
                                      <p:cBhvr>
                                        <p:cTn id="11" dur="500"/>
                                        <p:tgtEl>
                                          <p:spTgt spid="48845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88451">
                                            <p:txEl>
                                              <p:pRg st="0" end="0"/>
                                            </p:txEl>
                                          </p:spTgt>
                                        </p:tgtEl>
                                        <p:attrNameLst>
                                          <p:attrName>style.visibility</p:attrName>
                                        </p:attrNameLst>
                                      </p:cBhvr>
                                      <p:to>
                                        <p:strVal val="visible"/>
                                      </p:to>
                                    </p:set>
                                    <p:animEffect transition="in" filter="wipe(left)">
                                      <p:cBhvr>
                                        <p:cTn id="16" dur="500"/>
                                        <p:tgtEl>
                                          <p:spTgt spid="48845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88451">
                                            <p:txEl>
                                              <p:pRg st="1" end="1"/>
                                            </p:txEl>
                                          </p:spTgt>
                                        </p:tgtEl>
                                        <p:attrNameLst>
                                          <p:attrName>style.visibility</p:attrName>
                                        </p:attrNameLst>
                                      </p:cBhvr>
                                      <p:to>
                                        <p:strVal val="visible"/>
                                      </p:to>
                                    </p:set>
                                    <p:animEffect transition="in" filter="wipe(left)">
                                      <p:cBhvr>
                                        <p:cTn id="21" dur="500"/>
                                        <p:tgtEl>
                                          <p:spTgt spid="48845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88451">
                                            <p:txEl>
                                              <p:pRg st="2" end="2"/>
                                            </p:txEl>
                                          </p:spTgt>
                                        </p:tgtEl>
                                        <p:attrNameLst>
                                          <p:attrName>style.visibility</p:attrName>
                                        </p:attrNameLst>
                                      </p:cBhvr>
                                      <p:to>
                                        <p:strVal val="visible"/>
                                      </p:to>
                                    </p:set>
                                    <p:animEffect transition="in" filter="wipe(left)">
                                      <p:cBhvr>
                                        <p:cTn id="26" dur="500"/>
                                        <p:tgtEl>
                                          <p:spTgt spid="488451">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88451">
                                            <p:txEl>
                                              <p:pRg st="3" end="3"/>
                                            </p:txEl>
                                          </p:spTgt>
                                        </p:tgtEl>
                                        <p:attrNameLst>
                                          <p:attrName>style.visibility</p:attrName>
                                        </p:attrNameLst>
                                      </p:cBhvr>
                                      <p:to>
                                        <p:strVal val="visible"/>
                                      </p:to>
                                    </p:set>
                                    <p:animEffect transition="in" filter="wipe(left)">
                                      <p:cBhvr>
                                        <p:cTn id="31" dur="500"/>
                                        <p:tgtEl>
                                          <p:spTgt spid="488451">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88451">
                                            <p:txEl>
                                              <p:pRg st="4" end="4"/>
                                            </p:txEl>
                                          </p:spTgt>
                                        </p:tgtEl>
                                        <p:attrNameLst>
                                          <p:attrName>style.visibility</p:attrName>
                                        </p:attrNameLst>
                                      </p:cBhvr>
                                      <p:to>
                                        <p:strVal val="visible"/>
                                      </p:to>
                                    </p:set>
                                    <p:animEffect transition="in" filter="wipe(left)">
                                      <p:cBhvr>
                                        <p:cTn id="36" dur="500"/>
                                        <p:tgtEl>
                                          <p:spTgt spid="488451">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88451">
                                            <p:txEl>
                                              <p:pRg st="5" end="5"/>
                                            </p:txEl>
                                          </p:spTgt>
                                        </p:tgtEl>
                                        <p:attrNameLst>
                                          <p:attrName>style.visibility</p:attrName>
                                        </p:attrNameLst>
                                      </p:cBhvr>
                                      <p:to>
                                        <p:strVal val="visible"/>
                                      </p:to>
                                    </p:set>
                                    <p:animEffect transition="in" filter="wipe(left)">
                                      <p:cBhvr>
                                        <p:cTn id="41" dur="500"/>
                                        <p:tgtEl>
                                          <p:spTgt spid="4884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8450" grpId="0" autoUpdateAnimBg="0"/>
      <p:bldP spid="488451"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546100" y="319991"/>
            <a:ext cx="8382000" cy="523220"/>
          </a:xfrm>
        </p:spPr>
        <p:txBody>
          <a:bodyPr anchor="t">
            <a:spAutoFit/>
          </a:bodyPr>
          <a:lstStyle/>
          <a:p>
            <a:pPr>
              <a:defRPr/>
            </a:pPr>
            <a:r>
              <a:rPr lang="en-US" dirty="0"/>
              <a:t>Why people </a:t>
            </a:r>
            <a:r>
              <a:rPr lang="en-US" i="1" dirty="0"/>
              <a:t>don’t</a:t>
            </a:r>
            <a:r>
              <a:rPr lang="en-US" dirty="0"/>
              <a:t> volunteer?</a:t>
            </a:r>
          </a:p>
        </p:txBody>
      </p:sp>
      <p:sp>
        <p:nvSpPr>
          <p:cNvPr id="482308" name="Text Box 4"/>
          <p:cNvSpPr txBox="1">
            <a:spLocks noChangeArrowheads="1"/>
          </p:cNvSpPr>
          <p:nvPr/>
        </p:nvSpPr>
        <p:spPr bwMode="auto">
          <a:xfrm>
            <a:off x="3684896" y="1408638"/>
            <a:ext cx="5027304" cy="4198072"/>
          </a:xfrm>
          <a:prstGeom prst="rect">
            <a:avLst/>
          </a:prstGeom>
          <a:noFill/>
          <a:ln w="12700" algn="ctr">
            <a:noFill/>
            <a:miter lim="800000"/>
            <a:headEnd type="none" w="sm" len="sm"/>
            <a:tailEnd type="none" w="sm" len="sm"/>
          </a:ln>
          <a:effectLst/>
        </p:spPr>
        <p:txBody>
          <a:bodyPr wrap="square">
            <a:spAutoFit/>
          </a:bodyPr>
          <a:lstStyle/>
          <a:p>
            <a:pPr eaLnBrk="0" hangingPunct="0">
              <a:spcBef>
                <a:spcPct val="40000"/>
              </a:spcBef>
              <a:buClr>
                <a:srgbClr val="072B61"/>
              </a:buClr>
              <a:buSzPct val="120000"/>
              <a:defRPr/>
            </a:pPr>
            <a:r>
              <a:rPr lang="en-US" dirty="0">
                <a:solidFill>
                  <a:srgbClr val="000000"/>
                </a:solidFill>
                <a:latin typeface="Arial" charset="0"/>
              </a:rPr>
              <a:t>They don’t feel they were asked</a:t>
            </a:r>
          </a:p>
          <a:p>
            <a:pPr marL="576263" lvl="1" indent="-346075" eaLnBrk="0" hangingPunct="0">
              <a:spcBef>
                <a:spcPct val="40000"/>
              </a:spcBef>
              <a:buClr>
                <a:srgbClr val="072B61"/>
              </a:buClr>
              <a:buSzPct val="120000"/>
              <a:buFont typeface="Arial" charset="0"/>
              <a:buChar char="–"/>
              <a:defRPr/>
            </a:pPr>
            <a:r>
              <a:rPr lang="en-US" sz="2200" dirty="0">
                <a:solidFill>
                  <a:srgbClr val="000000"/>
                </a:solidFill>
                <a:latin typeface="Arial" charset="0"/>
              </a:rPr>
              <a:t>They may not realize they’re candidates</a:t>
            </a:r>
          </a:p>
          <a:p>
            <a:pPr marL="576263" lvl="1" indent="-346075" eaLnBrk="0" hangingPunct="0">
              <a:spcBef>
                <a:spcPct val="40000"/>
              </a:spcBef>
              <a:buClr>
                <a:srgbClr val="072B61"/>
              </a:buClr>
              <a:buSzPct val="120000"/>
              <a:buFont typeface="Arial" charset="0"/>
              <a:buChar char="–"/>
              <a:defRPr/>
            </a:pPr>
            <a:r>
              <a:rPr lang="en-US" sz="2200" dirty="0">
                <a:solidFill>
                  <a:srgbClr val="000000"/>
                </a:solidFill>
                <a:latin typeface="Arial" charset="0"/>
              </a:rPr>
              <a:t>They’re not saying “no”, they just don’t know you want them to say “yes”</a:t>
            </a:r>
          </a:p>
          <a:p>
            <a:pPr eaLnBrk="0" hangingPunct="0">
              <a:spcBef>
                <a:spcPct val="40000"/>
              </a:spcBef>
              <a:buClr>
                <a:srgbClr val="072B61"/>
              </a:buClr>
              <a:buSzPct val="120000"/>
              <a:defRPr/>
            </a:pPr>
            <a:r>
              <a:rPr lang="en-US" dirty="0">
                <a:solidFill>
                  <a:srgbClr val="000000"/>
                </a:solidFill>
                <a:latin typeface="Arial" charset="0"/>
              </a:rPr>
              <a:t>If they’re saying “no”, you may have a problem to fix</a:t>
            </a:r>
          </a:p>
          <a:p>
            <a:pPr eaLnBrk="0" hangingPunct="0">
              <a:spcBef>
                <a:spcPct val="40000"/>
              </a:spcBef>
              <a:buClr>
                <a:srgbClr val="072B61"/>
              </a:buClr>
              <a:buSzPct val="120000"/>
              <a:defRPr/>
            </a:pPr>
            <a:r>
              <a:rPr lang="en-US" dirty="0">
                <a:solidFill>
                  <a:srgbClr val="000000"/>
                </a:solidFill>
                <a:latin typeface="Arial" charset="0"/>
              </a:rPr>
              <a:t>Does your budget reflect your commitment?</a:t>
            </a:r>
          </a:p>
        </p:txBody>
      </p:sp>
      <p:pic>
        <p:nvPicPr>
          <p:cNvPr id="482311" name="Picture 7" descr="apprehension1"/>
          <p:cNvPicPr>
            <a:picLocks noGrp="1" noChangeAspect="1" noChangeArrowheads="1"/>
          </p:cNvPicPr>
          <p:nvPr>
            <p:ph idx="1"/>
          </p:nvPr>
        </p:nvPicPr>
        <p:blipFill>
          <a:blip r:embed="rId3" cstate="email">
            <a:extLst>
              <a:ext uri="{28A0092B-C50C-407E-A947-70E740481C1C}">
                <a14:useLocalDpi xmlns:a14="http://schemas.microsoft.com/office/drawing/2010/main" val="0"/>
              </a:ext>
            </a:extLst>
          </a:blip>
          <a:srcRect/>
          <a:stretch>
            <a:fillRect/>
          </a:stretch>
        </p:blipFill>
        <p:spPr>
          <a:xfrm>
            <a:off x="664172" y="1547389"/>
            <a:ext cx="2474813" cy="363388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5485287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82306"/>
                                        </p:tgtEl>
                                        <p:attrNameLst>
                                          <p:attrName>style.visibility</p:attrName>
                                        </p:attrNameLst>
                                      </p:cBhvr>
                                      <p:to>
                                        <p:strVal val="visible"/>
                                      </p:to>
                                    </p:set>
                                    <p:animEffect transition="in" filter="wipe(left)">
                                      <p:cBhvr>
                                        <p:cTn id="7" dur="500"/>
                                        <p:tgtEl>
                                          <p:spTgt spid="482306"/>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82311"/>
                                        </p:tgtEl>
                                        <p:attrNameLst>
                                          <p:attrName>style.visibility</p:attrName>
                                        </p:attrNameLst>
                                      </p:cBhvr>
                                      <p:to>
                                        <p:strVal val="visible"/>
                                      </p:to>
                                    </p:set>
                                    <p:animEffect transition="in" filter="fade">
                                      <p:cBhvr>
                                        <p:cTn id="11" dur="500"/>
                                        <p:tgtEl>
                                          <p:spTgt spid="48231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82308">
                                            <p:txEl>
                                              <p:pRg st="0" end="0"/>
                                            </p:txEl>
                                          </p:spTgt>
                                        </p:tgtEl>
                                        <p:attrNameLst>
                                          <p:attrName>style.visibility</p:attrName>
                                        </p:attrNameLst>
                                      </p:cBhvr>
                                      <p:to>
                                        <p:strVal val="visible"/>
                                      </p:to>
                                    </p:set>
                                    <p:animEffect transition="in" filter="wipe(left)">
                                      <p:cBhvr>
                                        <p:cTn id="16" dur="500"/>
                                        <p:tgtEl>
                                          <p:spTgt spid="48230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82308">
                                            <p:txEl>
                                              <p:pRg st="1" end="1"/>
                                            </p:txEl>
                                          </p:spTgt>
                                        </p:tgtEl>
                                        <p:attrNameLst>
                                          <p:attrName>style.visibility</p:attrName>
                                        </p:attrNameLst>
                                      </p:cBhvr>
                                      <p:to>
                                        <p:strVal val="visible"/>
                                      </p:to>
                                    </p:set>
                                    <p:animEffect transition="in" filter="wipe(left)">
                                      <p:cBhvr>
                                        <p:cTn id="21" dur="500"/>
                                        <p:tgtEl>
                                          <p:spTgt spid="48230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82308">
                                            <p:txEl>
                                              <p:pRg st="2" end="2"/>
                                            </p:txEl>
                                          </p:spTgt>
                                        </p:tgtEl>
                                        <p:attrNameLst>
                                          <p:attrName>style.visibility</p:attrName>
                                        </p:attrNameLst>
                                      </p:cBhvr>
                                      <p:to>
                                        <p:strVal val="visible"/>
                                      </p:to>
                                    </p:set>
                                    <p:animEffect transition="in" filter="wipe(left)">
                                      <p:cBhvr>
                                        <p:cTn id="26" dur="500"/>
                                        <p:tgtEl>
                                          <p:spTgt spid="48230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82308">
                                            <p:txEl>
                                              <p:pRg st="3" end="3"/>
                                            </p:txEl>
                                          </p:spTgt>
                                        </p:tgtEl>
                                        <p:attrNameLst>
                                          <p:attrName>style.visibility</p:attrName>
                                        </p:attrNameLst>
                                      </p:cBhvr>
                                      <p:to>
                                        <p:strVal val="visible"/>
                                      </p:to>
                                    </p:set>
                                    <p:animEffect transition="in" filter="wipe(left)">
                                      <p:cBhvr>
                                        <p:cTn id="31" dur="500"/>
                                        <p:tgtEl>
                                          <p:spTgt spid="482308">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82308">
                                            <p:txEl>
                                              <p:pRg st="4" end="4"/>
                                            </p:txEl>
                                          </p:spTgt>
                                        </p:tgtEl>
                                        <p:attrNameLst>
                                          <p:attrName>style.visibility</p:attrName>
                                        </p:attrNameLst>
                                      </p:cBhvr>
                                      <p:to>
                                        <p:strVal val="visible"/>
                                      </p:to>
                                    </p:set>
                                    <p:animEffect transition="in" filter="wipe(left)">
                                      <p:cBhvr>
                                        <p:cTn id="36" dur="500"/>
                                        <p:tgtEl>
                                          <p:spTgt spid="48230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2306" grpId="0" autoUpdateAnimBg="0"/>
      <p:bldP spid="482308"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a:xfrm>
            <a:off x="511175" y="279641"/>
            <a:ext cx="8382000" cy="609600"/>
          </a:xfrm>
        </p:spPr>
        <p:txBody>
          <a:bodyPr/>
          <a:lstStyle/>
          <a:p>
            <a:pPr>
              <a:defRPr/>
            </a:pPr>
            <a:r>
              <a:rPr lang="en-US"/>
              <a:t>Volunteer interest</a:t>
            </a:r>
          </a:p>
        </p:txBody>
      </p:sp>
      <p:sp>
        <p:nvSpPr>
          <p:cNvPr id="484355" name="Rectangle 3"/>
          <p:cNvSpPr>
            <a:spLocks noGrp="1" noChangeArrowheads="1"/>
          </p:cNvSpPr>
          <p:nvPr>
            <p:ph type="body" sz="half" idx="1"/>
          </p:nvPr>
        </p:nvSpPr>
        <p:spPr>
          <a:xfrm>
            <a:off x="3657600" y="1392071"/>
            <a:ext cx="5281684" cy="5172502"/>
          </a:xfrm>
        </p:spPr>
        <p:txBody>
          <a:bodyPr/>
          <a:lstStyle/>
          <a:p>
            <a:pPr marL="0" indent="0">
              <a:lnSpc>
                <a:spcPct val="95000"/>
              </a:lnSpc>
              <a:spcBef>
                <a:spcPct val="35000"/>
              </a:spcBef>
              <a:buClr>
                <a:srgbClr val="072B61"/>
              </a:buClr>
              <a:buNone/>
              <a:defRPr/>
            </a:pPr>
            <a:r>
              <a:rPr lang="en-US" dirty="0">
                <a:solidFill>
                  <a:schemeClr val="tx1"/>
                </a:solidFill>
              </a:rPr>
              <a:t>Reasons people </a:t>
            </a:r>
            <a:r>
              <a:rPr lang="en-US" i="1" dirty="0">
                <a:solidFill>
                  <a:schemeClr val="tx1"/>
                </a:solidFill>
              </a:rPr>
              <a:t>remain</a:t>
            </a:r>
            <a:r>
              <a:rPr lang="en-US" dirty="0">
                <a:solidFill>
                  <a:schemeClr val="tx1"/>
                </a:solidFill>
              </a:rPr>
              <a:t> committed:</a:t>
            </a:r>
          </a:p>
          <a:p>
            <a:pPr marL="627063" lvl="1" indent="-400050">
              <a:lnSpc>
                <a:spcPct val="95000"/>
              </a:lnSpc>
              <a:spcBef>
                <a:spcPct val="35000"/>
              </a:spcBef>
              <a:buClr>
                <a:srgbClr val="072B61"/>
              </a:buClr>
              <a:buFont typeface="Arial" charset="0"/>
              <a:buChar char="–"/>
              <a:defRPr/>
            </a:pPr>
            <a:r>
              <a:rPr lang="en-US" sz="2200" dirty="0">
                <a:solidFill>
                  <a:schemeClr val="tx1"/>
                </a:solidFill>
              </a:rPr>
              <a:t>They feel appreciated</a:t>
            </a:r>
          </a:p>
          <a:p>
            <a:pPr marL="627063" lvl="1" indent="-400050">
              <a:lnSpc>
                <a:spcPct val="95000"/>
              </a:lnSpc>
              <a:spcBef>
                <a:spcPct val="35000"/>
              </a:spcBef>
              <a:buClr>
                <a:srgbClr val="072B61"/>
              </a:buClr>
              <a:buFont typeface="Arial" charset="0"/>
              <a:buChar char="–"/>
              <a:defRPr/>
            </a:pPr>
            <a:r>
              <a:rPr lang="en-US" sz="2200" dirty="0">
                <a:solidFill>
                  <a:schemeClr val="tx1"/>
                </a:solidFill>
              </a:rPr>
              <a:t>They see they make a difference</a:t>
            </a:r>
          </a:p>
          <a:p>
            <a:pPr marL="627063" lvl="1" indent="-400050">
              <a:lnSpc>
                <a:spcPct val="95000"/>
              </a:lnSpc>
              <a:spcBef>
                <a:spcPct val="35000"/>
              </a:spcBef>
              <a:buClr>
                <a:srgbClr val="072B61"/>
              </a:buClr>
              <a:buFont typeface="Arial" charset="0"/>
              <a:buChar char="–"/>
              <a:defRPr/>
            </a:pPr>
            <a:r>
              <a:rPr lang="en-US" sz="2200" dirty="0">
                <a:solidFill>
                  <a:schemeClr val="tx1"/>
                </a:solidFill>
              </a:rPr>
              <a:t>A chance for advancement</a:t>
            </a:r>
          </a:p>
          <a:p>
            <a:pPr marL="627063" lvl="1" indent="-400050">
              <a:lnSpc>
                <a:spcPct val="95000"/>
              </a:lnSpc>
              <a:spcBef>
                <a:spcPct val="35000"/>
              </a:spcBef>
              <a:buClr>
                <a:srgbClr val="072B61"/>
              </a:buClr>
              <a:buFont typeface="Arial" charset="0"/>
              <a:buChar char="–"/>
              <a:defRPr/>
            </a:pPr>
            <a:r>
              <a:rPr lang="en-US" sz="2200" dirty="0">
                <a:solidFill>
                  <a:schemeClr val="tx1"/>
                </a:solidFill>
              </a:rPr>
              <a:t>Opportunity for growth</a:t>
            </a:r>
          </a:p>
          <a:p>
            <a:pPr marL="627063" lvl="1" indent="-400050">
              <a:lnSpc>
                <a:spcPct val="95000"/>
              </a:lnSpc>
              <a:spcBef>
                <a:spcPct val="35000"/>
              </a:spcBef>
              <a:buClr>
                <a:srgbClr val="072B61"/>
              </a:buClr>
              <a:buFont typeface="Arial" charset="0"/>
              <a:buChar char="–"/>
              <a:defRPr/>
            </a:pPr>
            <a:r>
              <a:rPr lang="en-US" sz="2200" dirty="0">
                <a:solidFill>
                  <a:schemeClr val="tx1"/>
                </a:solidFill>
              </a:rPr>
              <a:t>Recognition</a:t>
            </a:r>
          </a:p>
          <a:p>
            <a:pPr marL="627063" lvl="1" indent="-400050">
              <a:lnSpc>
                <a:spcPct val="95000"/>
              </a:lnSpc>
              <a:spcBef>
                <a:spcPct val="35000"/>
              </a:spcBef>
              <a:buClr>
                <a:srgbClr val="072B61"/>
              </a:buClr>
              <a:buFont typeface="Arial" charset="0"/>
              <a:buChar char="–"/>
              <a:defRPr/>
            </a:pPr>
            <a:r>
              <a:rPr lang="en-US" sz="2200" dirty="0">
                <a:solidFill>
                  <a:schemeClr val="tx1"/>
                </a:solidFill>
              </a:rPr>
              <a:t>A sense of belonging</a:t>
            </a:r>
          </a:p>
          <a:p>
            <a:pPr marL="627063" lvl="1" indent="-400050">
              <a:lnSpc>
                <a:spcPct val="95000"/>
              </a:lnSpc>
              <a:spcBef>
                <a:spcPct val="35000"/>
              </a:spcBef>
              <a:buClr>
                <a:srgbClr val="072B61"/>
              </a:buClr>
              <a:buFont typeface="Arial" charset="0"/>
              <a:buChar char="–"/>
              <a:defRPr/>
            </a:pPr>
            <a:r>
              <a:rPr lang="en-US" sz="2200" dirty="0">
                <a:solidFill>
                  <a:schemeClr val="tx1"/>
                </a:solidFill>
              </a:rPr>
              <a:t>Recognition of the groups significance</a:t>
            </a:r>
          </a:p>
          <a:p>
            <a:pPr marL="627063" lvl="1" indent="-400050">
              <a:lnSpc>
                <a:spcPct val="95000"/>
              </a:lnSpc>
              <a:spcBef>
                <a:spcPct val="35000"/>
              </a:spcBef>
              <a:buClr>
                <a:srgbClr val="072B61"/>
              </a:buClr>
              <a:buFont typeface="Arial" charset="0"/>
              <a:buChar char="–"/>
              <a:defRPr/>
            </a:pPr>
            <a:r>
              <a:rPr lang="en-US" sz="2200" dirty="0">
                <a:solidFill>
                  <a:schemeClr val="tx1"/>
                </a:solidFill>
              </a:rPr>
              <a:t>Their needs are being met</a:t>
            </a:r>
          </a:p>
        </p:txBody>
      </p:sp>
      <p:pic>
        <p:nvPicPr>
          <p:cNvPr id="4" name="Picture 3"/>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627796" y="1505371"/>
            <a:ext cx="2690807" cy="3052981"/>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238690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84354"/>
                                        </p:tgtEl>
                                        <p:attrNameLst>
                                          <p:attrName>style.visibility</p:attrName>
                                        </p:attrNameLst>
                                      </p:cBhvr>
                                      <p:to>
                                        <p:strVal val="visible"/>
                                      </p:to>
                                    </p:set>
                                    <p:animEffect transition="in" filter="wipe(left)">
                                      <p:cBhvr>
                                        <p:cTn id="7" dur="500"/>
                                        <p:tgtEl>
                                          <p:spTgt spid="48435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84355">
                                            <p:txEl>
                                              <p:pRg st="0" end="0"/>
                                            </p:txEl>
                                          </p:spTgt>
                                        </p:tgtEl>
                                        <p:attrNameLst>
                                          <p:attrName>style.visibility</p:attrName>
                                        </p:attrNameLst>
                                      </p:cBhvr>
                                      <p:to>
                                        <p:strVal val="visible"/>
                                      </p:to>
                                    </p:set>
                                    <p:animEffect transition="in" filter="wipe(left)">
                                      <p:cBhvr>
                                        <p:cTn id="16" dur="500"/>
                                        <p:tgtEl>
                                          <p:spTgt spid="48435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84355">
                                            <p:txEl>
                                              <p:pRg st="1" end="1"/>
                                            </p:txEl>
                                          </p:spTgt>
                                        </p:tgtEl>
                                        <p:attrNameLst>
                                          <p:attrName>style.visibility</p:attrName>
                                        </p:attrNameLst>
                                      </p:cBhvr>
                                      <p:to>
                                        <p:strVal val="visible"/>
                                      </p:to>
                                    </p:set>
                                    <p:animEffect transition="in" filter="wipe(left)">
                                      <p:cBhvr>
                                        <p:cTn id="21" dur="500"/>
                                        <p:tgtEl>
                                          <p:spTgt spid="48435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84355">
                                            <p:txEl>
                                              <p:pRg st="2" end="2"/>
                                            </p:txEl>
                                          </p:spTgt>
                                        </p:tgtEl>
                                        <p:attrNameLst>
                                          <p:attrName>style.visibility</p:attrName>
                                        </p:attrNameLst>
                                      </p:cBhvr>
                                      <p:to>
                                        <p:strVal val="visible"/>
                                      </p:to>
                                    </p:set>
                                    <p:animEffect transition="in" filter="wipe(left)">
                                      <p:cBhvr>
                                        <p:cTn id="26" dur="500"/>
                                        <p:tgtEl>
                                          <p:spTgt spid="48435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84355">
                                            <p:txEl>
                                              <p:pRg st="3" end="3"/>
                                            </p:txEl>
                                          </p:spTgt>
                                        </p:tgtEl>
                                        <p:attrNameLst>
                                          <p:attrName>style.visibility</p:attrName>
                                        </p:attrNameLst>
                                      </p:cBhvr>
                                      <p:to>
                                        <p:strVal val="visible"/>
                                      </p:to>
                                    </p:set>
                                    <p:animEffect transition="in" filter="wipe(left)">
                                      <p:cBhvr>
                                        <p:cTn id="31" dur="500"/>
                                        <p:tgtEl>
                                          <p:spTgt spid="484355">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84355">
                                            <p:txEl>
                                              <p:pRg st="4" end="4"/>
                                            </p:txEl>
                                          </p:spTgt>
                                        </p:tgtEl>
                                        <p:attrNameLst>
                                          <p:attrName>style.visibility</p:attrName>
                                        </p:attrNameLst>
                                      </p:cBhvr>
                                      <p:to>
                                        <p:strVal val="visible"/>
                                      </p:to>
                                    </p:set>
                                    <p:animEffect transition="in" filter="wipe(left)">
                                      <p:cBhvr>
                                        <p:cTn id="36" dur="500"/>
                                        <p:tgtEl>
                                          <p:spTgt spid="484355">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84355">
                                            <p:txEl>
                                              <p:pRg st="5" end="5"/>
                                            </p:txEl>
                                          </p:spTgt>
                                        </p:tgtEl>
                                        <p:attrNameLst>
                                          <p:attrName>style.visibility</p:attrName>
                                        </p:attrNameLst>
                                      </p:cBhvr>
                                      <p:to>
                                        <p:strVal val="visible"/>
                                      </p:to>
                                    </p:set>
                                    <p:animEffect transition="in" filter="wipe(left)">
                                      <p:cBhvr>
                                        <p:cTn id="41" dur="500"/>
                                        <p:tgtEl>
                                          <p:spTgt spid="484355">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484355">
                                            <p:txEl>
                                              <p:pRg st="6" end="6"/>
                                            </p:txEl>
                                          </p:spTgt>
                                        </p:tgtEl>
                                        <p:attrNameLst>
                                          <p:attrName>style.visibility</p:attrName>
                                        </p:attrNameLst>
                                      </p:cBhvr>
                                      <p:to>
                                        <p:strVal val="visible"/>
                                      </p:to>
                                    </p:set>
                                    <p:animEffect transition="in" filter="wipe(left)">
                                      <p:cBhvr>
                                        <p:cTn id="46" dur="500"/>
                                        <p:tgtEl>
                                          <p:spTgt spid="484355">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484355">
                                            <p:txEl>
                                              <p:pRg st="7" end="7"/>
                                            </p:txEl>
                                          </p:spTgt>
                                        </p:tgtEl>
                                        <p:attrNameLst>
                                          <p:attrName>style.visibility</p:attrName>
                                        </p:attrNameLst>
                                      </p:cBhvr>
                                      <p:to>
                                        <p:strVal val="visible"/>
                                      </p:to>
                                    </p:set>
                                    <p:animEffect transition="in" filter="wipe(left)">
                                      <p:cBhvr>
                                        <p:cTn id="51" dur="500"/>
                                        <p:tgtEl>
                                          <p:spTgt spid="484355">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484355">
                                            <p:txEl>
                                              <p:pRg st="8" end="8"/>
                                            </p:txEl>
                                          </p:spTgt>
                                        </p:tgtEl>
                                        <p:attrNameLst>
                                          <p:attrName>style.visibility</p:attrName>
                                        </p:attrNameLst>
                                      </p:cBhvr>
                                      <p:to>
                                        <p:strVal val="visible"/>
                                      </p:to>
                                    </p:set>
                                    <p:animEffect transition="in" filter="wipe(left)">
                                      <p:cBhvr>
                                        <p:cTn id="56" dur="500"/>
                                        <p:tgtEl>
                                          <p:spTgt spid="48435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4354" grpId="0" autoUpdateAnimBg="0"/>
      <p:bldP spid="484355" grpId="0" build="p" bldLvl="2" autoUpdateAnimBg="0"/>
    </p:bldLst>
  </p:timing>
</p:sld>
</file>

<file path=ppt/theme/theme1.xml><?xml version="1.0" encoding="utf-8"?>
<a:theme xmlns:a="http://schemas.openxmlformats.org/drawingml/2006/main" name="ISA_White">
  <a:themeElements>
    <a:clrScheme name="ISA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SA_White">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SA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SA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SA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SA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SA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SA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SA_Whi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SA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SA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SA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SA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SA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ISA_White">
  <a:themeElements>
    <a:clrScheme name="ISA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SA_Whi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ISA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SA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SA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SA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SA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SA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SA_Whi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SA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SA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SA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SA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SA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ISA_White">
  <a:themeElements>
    <a:clrScheme name="ISA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SA_Whi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ISA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SA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SA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SA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SA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SA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SA_Whi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SA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SA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SA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SA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SA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6724</TotalTime>
  <Words>1641</Words>
  <Application>Microsoft Office PowerPoint</Application>
  <PresentationFormat>On-screen Show (4:3)</PresentationFormat>
  <Paragraphs>195</Paragraphs>
  <Slides>21</Slides>
  <Notes>18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21</vt:i4>
      </vt:variant>
    </vt:vector>
  </HeadingPairs>
  <TitlesOfParts>
    <vt:vector size="28" baseType="lpstr">
      <vt:lpstr>Arial</vt:lpstr>
      <vt:lpstr>Times</vt:lpstr>
      <vt:lpstr>Times New Roman</vt:lpstr>
      <vt:lpstr>UniversS 45 Light</vt:lpstr>
      <vt:lpstr>ISA_White</vt:lpstr>
      <vt:lpstr>1_ISA_White</vt:lpstr>
      <vt:lpstr>2_ISA_White</vt:lpstr>
      <vt:lpstr>Volunteer recruiting and succession planning  Paul Gruhn, P.E., CFSE, aeSolutions 2019 ISA President</vt:lpstr>
      <vt:lpstr>Contents: What are we talking about?</vt:lpstr>
      <vt:lpstr>Interactive group discussion</vt:lpstr>
      <vt:lpstr>Leadership development</vt:lpstr>
      <vt:lpstr>Invite, don’t plead</vt:lpstr>
      <vt:lpstr>Recruitment plan</vt:lpstr>
      <vt:lpstr>Where to look for volunteers</vt:lpstr>
      <vt:lpstr>Why people don’t volunteer?</vt:lpstr>
      <vt:lpstr>Volunteer interest</vt:lpstr>
      <vt:lpstr>Volunteer interest</vt:lpstr>
      <vt:lpstr>Repetition</vt:lpstr>
      <vt:lpstr>Training</vt:lpstr>
      <vt:lpstr>Training</vt:lpstr>
      <vt:lpstr>Board manual</vt:lpstr>
      <vt:lpstr>Board manual</vt:lpstr>
      <vt:lpstr>Volunteer retention</vt:lpstr>
      <vt:lpstr>Volunteer retention</vt:lpstr>
      <vt:lpstr>Some great references</vt:lpstr>
      <vt:lpstr>And more…</vt:lpstr>
      <vt:lpstr>What we covered</vt:lpstr>
      <vt:lpstr>Open discussion</vt:lpstr>
    </vt:vector>
  </TitlesOfParts>
  <Company>Dell Computer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Zachry</dc:creator>
  <cp:lastModifiedBy>Paul Gruhn</cp:lastModifiedBy>
  <cp:revision>372</cp:revision>
  <dcterms:created xsi:type="dcterms:W3CDTF">2002-04-09T21:02:22Z</dcterms:created>
  <dcterms:modified xsi:type="dcterms:W3CDTF">2019-10-27T20:11:23Z</dcterms:modified>
</cp:coreProperties>
</file>